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1675d036e2543b3" /><Relationship Type="http://schemas.openxmlformats.org/officeDocument/2006/relationships/extended-properties" Target="/docProps/app.xml" Id="R956b7413cf124bf0" /><Relationship Type="http://schemas.openxmlformats.org/officeDocument/2006/relationships/officeDocument" Target="/ppt/presentation.xml" Id="R267bb569a5154c8b" /></Relationships>
</file>

<file path=ppt/presentation.xml><?xml version="1.0" encoding="utf-8"?>
<p:presentation xmlns:p="http://schemas.openxmlformats.org/presentationml/2006/main">
  <p:sldMasterIdLst>
    <p:sldMasterId xmlns:r="http://schemas.openxmlformats.org/officeDocument/2006/relationships" id="2147483648" r:id="R09ea1b820adc473c"/>
  </p:sldMasterIdLst>
  <p:notesMasterIdLst>
    <p:notesMasterId xmlns:r="http://schemas.openxmlformats.org/officeDocument/2006/relationships" r:id="Re6bd9f9bbbe946dc"/>
  </p:notesMasterIdLst>
  <p:sldIdLst>
    <p:sldId xmlns:r="http://schemas.openxmlformats.org/officeDocument/2006/relationships" id="256" r:id="R5d0650dc677d4762"/>
    <p:sldId xmlns:r="http://schemas.openxmlformats.org/officeDocument/2006/relationships" id="257" r:id="R85575540f2b24633"/>
    <p:sldId xmlns:r="http://schemas.openxmlformats.org/officeDocument/2006/relationships" id="258" r:id="R49e4c63ab73f437c"/>
    <p:sldId xmlns:r="http://schemas.openxmlformats.org/officeDocument/2006/relationships" id="259" r:id="R159bb02206654cad"/>
    <p:sldId xmlns:r="http://schemas.openxmlformats.org/officeDocument/2006/relationships" id="260" r:id="R9b65acfb3ce8457f"/>
    <p:sldId xmlns:r="http://schemas.openxmlformats.org/officeDocument/2006/relationships" id="261" r:id="Re7585f2189914971"/>
    <p:sldId xmlns:r="http://schemas.openxmlformats.org/officeDocument/2006/relationships" id="262" r:id="R2c7cfe0c25444f19"/>
    <p:sldId xmlns:r="http://schemas.openxmlformats.org/officeDocument/2006/relationships" id="263" r:id="R7d3974ce48df4f1b"/>
    <p:sldId xmlns:r="http://schemas.openxmlformats.org/officeDocument/2006/relationships" id="264" r:id="Rd2df8e7b6e4d48de"/>
    <p:sldId xmlns:r="http://schemas.openxmlformats.org/officeDocument/2006/relationships" id="265" r:id="Re6b2aaab0b0f447b"/>
    <p:sldId xmlns:r="http://schemas.openxmlformats.org/officeDocument/2006/relationships" id="266" r:id="R04a8ad5f3e1440c6"/>
    <p:sldId xmlns:r="http://schemas.openxmlformats.org/officeDocument/2006/relationships" id="267" r:id="Rac7e2aa1470c451d"/>
    <p:sldId xmlns:r="http://schemas.openxmlformats.org/officeDocument/2006/relationships" id="268" r:id="R0dc38215fa094fe8"/>
    <p:sldId xmlns:r="http://schemas.openxmlformats.org/officeDocument/2006/relationships" id="269" r:id="R91217940b7024adb"/>
    <p:sldId xmlns:r="http://schemas.openxmlformats.org/officeDocument/2006/relationships" id="270" r:id="Re8f414935b3c403b"/>
    <p:sldId xmlns:r="http://schemas.openxmlformats.org/officeDocument/2006/relationships" id="271" r:id="Red217b0eeba84aba"/>
    <p:sldId xmlns:r="http://schemas.openxmlformats.org/officeDocument/2006/relationships" id="272" r:id="Rd245241e67754f6f"/>
    <p:sldId xmlns:r="http://schemas.openxmlformats.org/officeDocument/2006/relationships" id="273" r:id="R399fb7390880420e"/>
    <p:sldId xmlns:r="http://schemas.openxmlformats.org/officeDocument/2006/relationships" id="274" r:id="Raf750e00f58e4358"/>
    <p:sldId xmlns:r="http://schemas.openxmlformats.org/officeDocument/2006/relationships" id="275" r:id="R61e87c3e250f427e"/>
    <p:sldId xmlns:r="http://schemas.openxmlformats.org/officeDocument/2006/relationships" id="276" r:id="R6be311260a074059"/>
    <p:sldId xmlns:r="http://schemas.openxmlformats.org/officeDocument/2006/relationships" id="277" r:id="Rdeecc920aaa14c8b"/>
  </p:sldIdLst>
  <p:sldSz cx="12192000" cy="6858000"/>
  <p:notesSz cx="6858000" cy="9144000"/>
  <p:defaultTextStyle>
    <a:defPPr xmlns:a="http://schemas.openxmlformats.org/drawingml/2006/main">
      <a:buNone/>
    </a:defPPr>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2008" cy="72008"/>
</p:viewPr>
</file>

<file path=ppt/_rels/presentation.xml.rels>&#65279;<?xml version="1.0" encoding="utf-8"?><Relationships xmlns="http://schemas.openxmlformats.org/package/2006/relationships"><Relationship Type="http://schemas.openxmlformats.org/officeDocument/2006/relationships/theme" Target="/ppt/theme/theme1.xml" Id="R03f6e10a44664da3" /><Relationship Type="http://schemas.openxmlformats.org/officeDocument/2006/relationships/slideMaster" Target="/ppt/slideMasters/slideMaster1.xml" Id="R09ea1b820adc473c" /><Relationship Type="http://schemas.openxmlformats.org/officeDocument/2006/relationships/notesMaster" Target="/ppt/notesMasters/notesMaster1.xml" Id="Re6bd9f9bbbe946dc" /><Relationship Type="http://schemas.openxmlformats.org/officeDocument/2006/relationships/presProps" Target="/ppt/presProps.xml" Id="Rfea972b159d442c4" /><Relationship Type="http://schemas.openxmlformats.org/officeDocument/2006/relationships/viewProps" Target="/ppt/viewProps.xml" Id="R0d32cbf7e8224b11" /><Relationship Type="http://schemas.openxmlformats.org/officeDocument/2006/relationships/tableStyles" Target="/ppt/tableStyles.xml" Id="R82ab98d1e862470c" /><Relationship Type="http://schemas.openxmlformats.org/officeDocument/2006/relationships/slide" Target="/ppt/slides/slide1.xml" Id="R5d0650dc677d4762" /><Relationship Type="http://schemas.openxmlformats.org/officeDocument/2006/relationships/slide" Target="/ppt/slides/slide2.xml" Id="R85575540f2b24633" /><Relationship Type="http://schemas.openxmlformats.org/officeDocument/2006/relationships/slide" Target="/ppt/slides/slide3.xml" Id="R49e4c63ab73f437c" /><Relationship Type="http://schemas.openxmlformats.org/officeDocument/2006/relationships/slide" Target="/ppt/slides/slide4.xml" Id="R159bb02206654cad" /><Relationship Type="http://schemas.openxmlformats.org/officeDocument/2006/relationships/slide" Target="/ppt/slides/slide5.xml" Id="R9b65acfb3ce8457f" /><Relationship Type="http://schemas.openxmlformats.org/officeDocument/2006/relationships/slide" Target="/ppt/slides/slide6.xml" Id="Re7585f2189914971" /><Relationship Type="http://schemas.openxmlformats.org/officeDocument/2006/relationships/slide" Target="/ppt/slides/slide7.xml" Id="R2c7cfe0c25444f19" /><Relationship Type="http://schemas.openxmlformats.org/officeDocument/2006/relationships/slide" Target="/ppt/slides/slide8.xml" Id="R7d3974ce48df4f1b" /><Relationship Type="http://schemas.openxmlformats.org/officeDocument/2006/relationships/slide" Target="/ppt/slides/slide9.xml" Id="Rd2df8e7b6e4d48de" /><Relationship Type="http://schemas.openxmlformats.org/officeDocument/2006/relationships/slide" Target="/ppt/slides/slide10.xml" Id="Re6b2aaab0b0f447b" /><Relationship Type="http://schemas.openxmlformats.org/officeDocument/2006/relationships/slide" Target="/ppt/slides/slide11.xml" Id="R04a8ad5f3e1440c6" /><Relationship Type="http://schemas.openxmlformats.org/officeDocument/2006/relationships/slide" Target="/ppt/slides/slide12.xml" Id="Rac7e2aa1470c451d" /><Relationship Type="http://schemas.openxmlformats.org/officeDocument/2006/relationships/slide" Target="/ppt/slides/slide13.xml" Id="R0dc38215fa094fe8" /><Relationship Type="http://schemas.openxmlformats.org/officeDocument/2006/relationships/slide" Target="/ppt/slides/slide14.xml" Id="R91217940b7024adb" /><Relationship Type="http://schemas.openxmlformats.org/officeDocument/2006/relationships/slide" Target="/ppt/slides/slide15.xml" Id="Re8f414935b3c403b" /><Relationship Type="http://schemas.openxmlformats.org/officeDocument/2006/relationships/slide" Target="/ppt/slides/slide16.xml" Id="Red217b0eeba84aba" /><Relationship Type="http://schemas.openxmlformats.org/officeDocument/2006/relationships/slide" Target="/ppt/slides/slide17.xml" Id="Rd245241e67754f6f" /><Relationship Type="http://schemas.openxmlformats.org/officeDocument/2006/relationships/slide" Target="/ppt/slides/slide18.xml" Id="R399fb7390880420e" /><Relationship Type="http://schemas.openxmlformats.org/officeDocument/2006/relationships/slide" Target="/ppt/slides/slide19.xml" Id="Raf750e00f58e4358" /><Relationship Type="http://schemas.openxmlformats.org/officeDocument/2006/relationships/slide" Target="/ppt/slides/slide20.xml" Id="R61e87c3e250f427e" /><Relationship Type="http://schemas.openxmlformats.org/officeDocument/2006/relationships/slide" Target="/ppt/slides/slide21.xml" Id="R6be311260a074059" /><Relationship Type="http://schemas.openxmlformats.org/officeDocument/2006/relationships/slide" Target="/ppt/slides/slide22.xml" Id="Rdeecc920aaa14c8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5f2bceebde541b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098c05201eb4944" /><Relationship Type="http://schemas.openxmlformats.org/officeDocument/2006/relationships/notesMaster" Target="/ppt/notesMasters/notesMaster1.xml" Id="R76536fce44404152" /></Relationships>
</file>

<file path=ppt/notesSlides/_rels/notesSlide2.xml.rels>&#65279;<?xml version="1.0" encoding="utf-8"?><Relationships xmlns="http://schemas.openxmlformats.org/package/2006/relationships"><Relationship Type="http://schemas.openxmlformats.org/officeDocument/2006/relationships/slide" Target="/ppt/slides/slide2.xml" Id="Rd9585e8ab6894c30" /><Relationship Type="http://schemas.openxmlformats.org/officeDocument/2006/relationships/notesMaster" Target="/ppt/notesMasters/notesMaster1.xml" Id="R3478848ecc374932" /></Relationships>
</file>

<file path=ppt/notesSlides/_rels/notesSlide3.xml.rels>&#65279;<?xml version="1.0" encoding="utf-8"?><Relationships xmlns="http://schemas.openxmlformats.org/package/2006/relationships"><Relationship Type="http://schemas.openxmlformats.org/officeDocument/2006/relationships/slide" Target="/ppt/slides/slide3.xml" Id="R88dd2a7245684f1b" /><Relationship Type="http://schemas.openxmlformats.org/officeDocument/2006/relationships/notesMaster" Target="/ppt/notesMasters/notesMaster1.xml" Id="R859cd0c49dc94030" /></Relationships>
</file>

<file path=ppt/notesSlides/_rels/notesSlide4.xml.rels>&#65279;<?xml version="1.0" encoding="utf-8"?><Relationships xmlns="http://schemas.openxmlformats.org/package/2006/relationships"><Relationship Type="http://schemas.openxmlformats.org/officeDocument/2006/relationships/slide" Target="/ppt/slides/slide4.xml" Id="Rd8b0eb91bced4b39" /><Relationship Type="http://schemas.openxmlformats.org/officeDocument/2006/relationships/notesMaster" Target="/ppt/notesMasters/notesMaster1.xml" Id="R8ec51dfaef9340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b5bdc2d883694e35" /><Relationship Type="http://schemas.openxmlformats.org/officeDocument/2006/relationships/notesMaster" Target="/ppt/notesMasters/notesMaster1.xml" Id="R776b6975369745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3a79f931bbab45fb" /><Relationship Type="http://schemas.openxmlformats.org/officeDocument/2006/relationships/notesMaster" Target="/ppt/notesMasters/notesMaster1.xml" Id="R0cda453b29c14692" /></Relationships>
</file>

<file path=ppt/notesSlides/_rels/notesSlide7.xml.rels>&#65279;<?xml version="1.0" encoding="utf-8"?><Relationships xmlns="http://schemas.openxmlformats.org/package/2006/relationships"><Relationship Type="http://schemas.openxmlformats.org/officeDocument/2006/relationships/slide" Target="/ppt/slides/slide7.xml" Id="Rffc8a8941ec14aa3" /><Relationship Type="http://schemas.openxmlformats.org/officeDocument/2006/relationships/notesMaster" Target="/ppt/notesMasters/notesMaster1.xml" Id="R70ae4fd072f04888" /></Relationships>
</file>

<file path=ppt/notesSlides/_rels/notesSlide8.xml.rels>&#65279;<?xml version="1.0" encoding="utf-8"?><Relationships xmlns="http://schemas.openxmlformats.org/package/2006/relationships"><Relationship Type="http://schemas.openxmlformats.org/officeDocument/2006/relationships/slide" Target="/ppt/slides/slide8.xml" Id="Rfc68539ec699403b" /><Relationship Type="http://schemas.openxmlformats.org/officeDocument/2006/relationships/notesMaster" Target="/ppt/notesMasters/notesMaster1.xml" Id="R085b48f06eef4481" /></Relationships>
</file>

<file path=ppt/notesSlides/_rels/notesSlide9.xml.rels>&#65279;<?xml version="1.0" encoding="utf-8"?><Relationships xmlns="http://schemas.openxmlformats.org/package/2006/relationships"><Relationship Type="http://schemas.openxmlformats.org/officeDocument/2006/relationships/slide" Target="/ppt/slides/slide9.xml" Id="Re269934f47a045d3" /><Relationship Type="http://schemas.openxmlformats.org/officeDocument/2006/relationships/notesMaster" Target="/ppt/notesMasters/notesMaster1.xml" Id="Rec0fbd3342004d0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46a151fc2754b5b" /><Relationship Type="http://schemas.openxmlformats.org/officeDocument/2006/relationships/notesMaster" Target="/ppt/notesMasters/notesMaster1.xml" Id="R99ac9ddc6dd94eb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97c7ddedf6b4662" /><Relationship Type="http://schemas.openxmlformats.org/officeDocument/2006/relationships/notesMaster" Target="/ppt/notesMasters/notesMaster1.xml" Id="R47a104e66336443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974ee8b9b3f4905" /><Relationship Type="http://schemas.openxmlformats.org/officeDocument/2006/relationships/notesMaster" Target="/ppt/notesMasters/notesMaster1.xml" Id="Rdc241a1449544a0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fe16d3529de4138" /><Relationship Type="http://schemas.openxmlformats.org/officeDocument/2006/relationships/notesMaster" Target="/ppt/notesMasters/notesMaster1.xml" Id="R43de18caafb2491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cd68ba732af43f8" /><Relationship Type="http://schemas.openxmlformats.org/officeDocument/2006/relationships/notesMaster" Target="/ppt/notesMasters/notesMaster1.xml" Id="Rcc981ec5a0fa4ad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c3529c26c4a402e" /><Relationship Type="http://schemas.openxmlformats.org/officeDocument/2006/relationships/notesMaster" Target="/ppt/notesMasters/notesMaster1.xml" Id="Ra87c7eb117fc4d9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6182504613c47ca" /><Relationship Type="http://schemas.openxmlformats.org/officeDocument/2006/relationships/notesMaster" Target="/ppt/notesMasters/notesMaster1.xml" Id="R2fdb38b5f05c4e4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7f8dbc5def4d03" /><Relationship Type="http://schemas.openxmlformats.org/officeDocument/2006/relationships/notesMaster" Target="/ppt/notesMasters/notesMaster1.xml" Id="R715738db260f400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c07c8e4c8474267" /><Relationship Type="http://schemas.openxmlformats.org/officeDocument/2006/relationships/notesMaster" Target="/ppt/notesMasters/notesMaster1.xml" Id="R9f0ac2f0c374418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4d371c558184907" /><Relationship Type="http://schemas.openxmlformats.org/officeDocument/2006/relationships/notesMaster" Target="/ppt/notesMasters/notesMaster1.xml" Id="R548d00c99ad5400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ef10a4fae5944a4" /><Relationship Type="http://schemas.openxmlformats.org/officeDocument/2006/relationships/notesMaster" Target="/ppt/notesMasters/notesMaster1.xml" Id="Raa3a81724d974f0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6a8cf097c2a4f6f" /><Relationship Type="http://schemas.openxmlformats.org/officeDocument/2006/relationships/notesMaster" Target="/ppt/notesMasters/notesMaster1.xml" Id="Rbefa4fd1e8764eb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5e5bde573504afa" /><Relationship Type="http://schemas.openxmlformats.org/officeDocument/2006/relationships/notesMaster" Target="/ppt/notesMasters/notesMaster1.xml" Id="R49d17a6ac6a744e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AIP. SEMANA 2. BLOQUE 1: CABINA Y COMBUSTIBLE.</a:t>
            </a:r>
          </a:p>
          <a:p xmlns:a="http://schemas.openxmlformats.org/drawingml/2006/main">
            <a:r>
              <a:t>OBJETIVO GENERAL: Aplicar las cinco cuentas para diseñar un presupuesto de doce meses con asistencia de IA, verificar cálculos de forma independiente y justificar decisiones.</a:t>
            </a:r>
          </a:p>
          <a:p xmlns:a="http://schemas.openxmlformats.org/drawingml/2006/main">
            <a:r>
              <a:t>OBJETIVOS ESPECÍFICOS: estructurar PEDIR con datos y unidades del archivo, reproducir fórmulas y proyección, localizar inconsistencias, corregir una distribución y explicar una prioridad y emoción.</a:t>
            </a:r>
          </a:p>
          <a:p xmlns:a="http://schemas.openxmlformats.org/drawingml/2006/main">
            <a:r>
              <a:t>COMPETENCIAS: pensamiento cuantitativo, criterio sobre IA, integridad, colaboración y autorregulación.</a:t>
            </a:r>
          </a:p>
          <a:p xmlns:a="http://schemas.openxmlformats.org/drawingml/2006/main">
            <a:r>
              <a:t>AUDIENCIA: 14 a 17 años, con apoyo para principiantes en Excel e IA. Facilitador/a: quien imparte la sesión.</a:t>
            </a:r>
          </a:p>
          <a:p xmlns:a="http://schemas.openxmlformats.org/drawingml/2006/main">
            <a:r>
              <a:t>DURACIÓN: 90 min, 75 de actividad y 15 de apoyo distribuidos. Portada antes de iniciar, sin tiempo adicional. La extensión de 52 pagos es opcional y queda fuera de los 90 min.</a:t>
            </a:r>
          </a:p>
          <a:p xmlns:a="http://schemas.openxmlformats.org/drawingml/2006/main">
            <a:r>
              <a:t>MATERIALES: copia de Presupuesto_SistemaMiller_AIP.xlsx, calculadora, papel, herramienta de IA autorizada y Talon Academy. Antes se retoma la cápsula/actividad existente, durante se usa la práctica, después se entrega evidencia y consulta retroalimentación.</a:t>
            </a:r>
          </a:p>
          <a:p xmlns:a="http://schemas.openxmlformats.org/drawingml/2006/main">
            <a:r>
              <a:t>SECUENCIA: apertura/verificación, activación, contenido/práctica 1, pausa, reto/retroalimentación, práctica 2, cierre/entrega.</a:t>
            </a:r>
          </a:p>
          <a:p xmlns:a="http://schemas.openxmlformats.org/drawingml/2006/main">
            <a:r>
              <a:t>LAS FUENTES Y SU FUNCIÓN: Finanzas S2 determina lo aprendido; Excel determina datos y procedimientos; Formato y Propuesta determinan objetivos, metodología y evaluación. La presentación de IA suministra identidad visual y continuidad. Mantener S2 de los materiales semanales aunque el MVP use otra numeración por contenido.</a:t>
            </a:r>
          </a:p>
          <a:p xmlns:a="http://schemas.openxmlformats.org/drawingml/2006/main">
            <a:r>
              <a:t>AJUSTES PARA LA DEMOSTRACIÓN: D6 es la entrada de mesada. El archivo original guarda $30 y E22 guarda costo $50. El caso usa $10 y costo $60 solo en una copia. E23 ya divide E22 entre el ahorro semanal D11 y calcula semanas, sin redondeo. Su mensaje aún menciona C22, pero C22 está dentro del rótulo combinado B22:D22. En el reto, C33 contiene =100% fijo aunque C28:C32 suman 105%. Se comprueban porcentajes e importes de forma independiente. El segundo intento recalcula porcentajes y todos los periodos en copias del estudiante.</a:t>
            </a:r>
          </a:p>
          <a:p xmlns:a="http://schemas.openxmlformats.org/drawingml/2006/main">
            <a:r>
              <a:t>INTEGRIDAD DE LOS EJEMPLOS: Las tablas de resultados son ejemplos calculados para el contraste. No se presentan como ejecuciones de una herramienta de IA. El facilitador puede ejecutar los prompts en vivo y conservar las salidas reales. Validar con Excel/calculadora, no con una segunda confirmación de la misma IA.</a:t>
            </a:r>
          </a:p>
          <a:p xmlns:a="http://schemas.openxmlformats.org/drawingml/2006/main">
            <a:r>
              <a:t>AVANCE: Manual, con los retos y soluciones en diapositivas separadas.</a:t>
            </a:r>
          </a:p>
          <a:p xmlns:a="http://schemas.openxmlformats.org/drawingml/2006/main">
            <a:r>
              <a:t>FUENTES: Finanzas S2_Clase_El_Metodo_de_las_Cuentas.pptx (12 diapositivas y notas), https://docs.google.com/presentation/d/1lgLhRmrxbaev8lXSef7VZBgAH7rpJ1DS, modificación 5 de octubre de 2026, 13:31 UTC. Presupuesto_SistemaMiller_AIP.xlsx (ambas hojas), https://docs.google.com/spreadsheets/d/1VkvWJPPkBGKF7Yi0DJyp2hg93P2CASKL, modificación 5 de octubre de 2026, 19:01 UTC. Semana_02_El_sistema_de_Cuentas_IA.pptx, referencia visual y continuidad; Formato_Instruccional_090826.docx; PropuestaCurricular_09032026_Vcorregida.docx; Evolucion-de-la-taxonomia-de-Bloom-IA.pdf, UOC/eLearning Innovation Center, junio 2023.</a:t>
            </a:r>
          </a:p>
          <a:p xmlns:a="http://schemas.openxmlformats.org/drawingml/2006/main">
            <a:r>
              <a:t/>
            </a:r>
            <a:endParaRPr/>
          </a:p>
          <a:p xmlns:a="http://schemas.openxmlformats.org/drawingml/2006/main">
            <a:r>
              <a:t>ANIMACIONES Y RITMO: Desvanecer, 0.4 segundos. Encabezado, minuto y duración permanecen visibles. Entradas automáticas de portada durante 1.4 s. El siguiente clic después del último grupo avanza a otra diapositiva. El avance entre diapositivas es manual.</a:t>
            </a:r>
          </a:p>
          <a:p xmlns:a="http://schemas.openxmlformats.org/drawingml/2006/main">
            <a:r>
              <a:t>Entrada: Al abrir. Las cinco cuentas con asistencia de IA</a:t>
            </a:r>
          </a:p>
          <a:p xmlns:a="http://schemas.openxmlformats.org/drawingml/2006/main">
            <a:r>
              <a:t>Entrada automática 2: Después de 0.5 s. Reproducir el presupuesto anual de finanzas, comprobar sus cálculos y justificar una decisión + PRESUPUESTO PERSONAL</a:t>
            </a:r>
          </a:p>
          <a:p xmlns:a="http://schemas.openxmlformats.org/drawingml/2006/main">
            <a:r>
              <a:t>Entrada automática 3: Después de 1 s. TALLER PRESENCIAL · 90 MINUTOS</a:t>
            </a:r>
          </a:p>
          <a:p xmlns:a="http://schemas.openxmlformats.org/drawingml/2006/main">
            <a:r>
              <a:t>PAUSA DEL FACILITADOR: Portada antes de iniciar, sin tiempo añadido.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La ruta de la sesión.</a:t>
            </a:r>
          </a:p>
          <a:p xmlns:a="http://schemas.openxmlformats.org/drawingml/2006/main">
            <a:r>
              <a:t>TIEMPO: 0–4 min, 3 min de actividad y 1 min de apoyo. Avance manual.</a:t>
            </a:r>
          </a:p>
          <a:p xmlns:a="http://schemas.openxmlformats.org/drawingml/2006/main">
            <a:r>
              <a:t>PROPÓSITO: Aplicar las cinco cuentas para construir una proyección de doce meses, verificar cálculos de IA y justificar decisiones propias. Objetivos específicos: estructurar un prompt PEDIR con los datos de la plantilla, contrastar al menos dos operaciones y explicar una fórmula y una corrección. Competencias: pensamiento cuantitativo, criterio sobre IA, integridad, colaboración y autorregulación.</a:t>
            </a:r>
          </a:p>
          <a:p xmlns:a="http://schemas.openxmlformats.org/drawingml/2006/main">
            <a:r>
              <a:t>APERTURA: Recuperar la pregunta de finanzas sobre apartar al recibir el ingreso o resistir la tentación después. En parejas, cada estudiante formula una hipótesis en 30 segundos.</a:t>
            </a:r>
          </a:p>
          <a:p xmlns:a="http://schemas.openxmlformats.org/drawingml/2006/main">
            <a:r>
              <a:t>MATERIALES: Copia de la plantilla, calculadora, papel, herramienta de IA autorizada por el centro y acceso a Talon Academy. Antes: cápsula/actividad previa existente. Durante: plantilla y práctica. Después: entrega y retroalimentación. No suponer que conocen Excel. Facilitador/a: quien dirige la sesión.</a:t>
            </a:r>
          </a:p>
          <a:p xmlns:a="http://schemas.openxmlformats.org/drawingml/2006/main">
            <a:r>
              <a:t>EVIDENCIA: Hipótesis propia y una frase sobre quién decide las prioridades. CRITERIO: distingue cálculo y decisión.</a:t>
            </a:r>
          </a:p>
          <a:p xmlns:a="http://schemas.openxmlformats.org/drawingml/2006/main">
            <a:r>
              <a:t>RITMO: 75 min de actividad + 15 de apoyo = 90. Cinco preguntas clave en minutos 8, 24, 48, 72 y 80. Comprobaciones breves en 16, 32, 40, 56, 64 y 88. Ningún tramo de teoría supera cinco minutos sin participación. Los 15 min de apoyo sirven para recuperar conceptos, ayudar con Excel y completar evidencia, sin extender la sesión.</a:t>
            </a:r>
          </a:p>
          <a:p xmlns:a="http://schemas.openxmlformats.org/drawingml/2006/main">
            <a:r>
              <a:t>CORRESPONDENCIA: Se conserva S2 de los materiales semanales y de la Propuesta. El MVP ubica este contenido en otra semana de una versión del programa. No se combina esa numeración con esta sesión.</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2 clics para revelar los grupos restantes. El siguiente clic después del último grupo avanza a otra diapositiva. El avance entre diapositivas es manual.</a:t>
            </a:r>
          </a:p>
          <a:p xmlns:a="http://schemas.openxmlformats.org/drawingml/2006/main">
            <a:r>
              <a:t>Entrada: Entrada. ¿Qué te resultó más difícil al repartir antes de gastar?</a:t>
            </a:r>
          </a:p>
          <a:p xmlns:a="http://schemas.openxmlformats.org/drawingml/2006/main">
            <a:r>
              <a:t>Clic 1: Min 0:30. Momento Minutos Cápsula y reparto a mano 0–14 PEDIR y demostración con Excel 14–28 Práctica 1: presu + Hoy comprobarás un presupuesto de 12 meses</a:t>
            </a:r>
          </a:p>
          <a:p xmlns:a="http://schemas.openxmlformats.org/drawingml/2006/main">
            <a:r>
              <a:t>Clic 2: Min 1:45. La IA calcula con los datos. Tú explicas qué aceptas y qué cambias.</a:t>
            </a:r>
          </a:p>
          <a:p xmlns:a="http://schemas.openxmlformats.org/drawingml/2006/main">
            <a:r>
              <a:t>PAUSA DEL FACILITADOR: Tras la pregunta inicial, escucha dos respuestas antes de mostrar la ruta.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El concepto de la cápsula.</a:t>
            </a:r>
          </a:p>
          <a:p xmlns:a="http://schemas.openxmlformats.org/drawingml/2006/main">
            <a:r>
              <a:t>TIEMPO: 4–8 min, 3 min de actividad y 1 min de apoyo. Avance manual.</a:t>
            </a:r>
          </a:p>
          <a:p xmlns:a="http://schemas.openxmlformats.org/drawingml/2006/main">
            <a:r>
              <a:t>PROPÓSITO: Verificar el concepto trabajado antes de clase, sin atribuir al alumnado un recurso que no haya visto.</a:t>
            </a:r>
          </a:p>
          <a:p xmlns:a="http://schemas.openxmlformats.org/drawingml/2006/main">
            <a:r>
              <a:t>PROCEDIMIENTO: Solicitar dos respuestas individuales de memoria, comparar en pareja y escuchar dos explicaciones. Mantener las respuestas en notas para no mostrarlas antes del intento. Si no consultaron la cápsula o hay confusión, emplear el minuto de apoyo para una recuperación oral.</a:t>
            </a:r>
          </a:p>
          <a:p xmlns:a="http://schemas.openxmlformats.org/drawingml/2006/main">
            <a:r>
              <a:t>PREGUNTA CLAVE 1, min 8: ¿Qué significa repartir antes de gastar? RESPUESTA: asignar el ingreso a destinos antes de hacer gastos, incluyendo Metas. Cinco cuentas: Gasto diario, Metas, Yo del futuro, Compartir y Aprender.</a:t>
            </a:r>
          </a:p>
          <a:p xmlns:a="http://schemas.openxmlformats.org/drawingml/2006/main">
            <a:r>
              <a:t>COMPROBACIÓN: El destino planeado no acredita saldo ni ahorro real. Para esos resultados se requieren movimientos.</a:t>
            </a:r>
          </a:p>
          <a:p xmlns:a="http://schemas.openxmlformats.org/drawingml/2006/main">
            <a:r>
              <a:t>ERROR FRECUENTE: Llamar ahorro a todas las asignaciones. PISTA: Una etiqueta en un sobre indica para qué se reserva, pero no prueba cuánto queda.</a:t>
            </a:r>
          </a:p>
          <a:p xmlns:a="http://schemas.openxmlformats.org/drawingml/2006/main">
            <a:r>
              <a:t>EVIDENCIA: Respuesta en palabras propias. CRITERIO: explica el orden y nombra tres destinos con su sentido. Conexión: finanzas, diapositivas 1 y 3.</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2 clics para revelar los grupos restantes. El siguiente clic después del último grupo avanza a otra diapositiva. El avance entre diapositivas es manual.</a:t>
            </a:r>
          </a:p>
          <a:p xmlns:a="http://schemas.openxmlformats.org/drawingml/2006/main">
            <a:r>
              <a:t>Entrada: Entrada. ¿Cuál es la idea central del método de las cuentas?</a:t>
            </a:r>
          </a:p>
          <a:p xmlns:a="http://schemas.openxmlformats.org/drawingml/2006/main">
            <a:r>
              <a:t>Clic 1: Min 5:15. ¿Qué representan tres de las cinco cuentas?</a:t>
            </a:r>
          </a:p>
          <a:p xmlns:a="http://schemas.openxmlformats.org/drawingml/2006/main">
            <a:r>
              <a:t>Clic 2: Min 7:15. Antes: cápsula o actividad previa en Talon Academy Si no la viste, puedes trabajar con el caso ficti</a:t>
            </a:r>
          </a:p>
          <a:p xmlns:a="http://schemas.openxmlformats.org/drawingml/2006/main">
            <a:r>
              <a:t>PAUSA DEL FACILITADOR: Da tiempo de responder antes de revelar la siguiente pregunta. Cierra en min 8.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El reparto de $10 a mano.</a:t>
            </a:r>
          </a:p>
          <a:p xmlns:a="http://schemas.openxmlformats.org/drawingml/2006/main">
            <a:r>
              <a:t>TIEMPO: 8–14 min, 5 min de actividad y 1 min de apoyo. Avance manual.</a:t>
            </a:r>
          </a:p>
          <a:p xmlns:a="http://schemas.openxmlformats.org/drawingml/2006/main">
            <a:r>
              <a:t>PROPÓSITO: Reproducir el reparto de finanzas antes de pedir apoyo de IA.</a:t>
            </a:r>
          </a:p>
          <a:p xmlns:a="http://schemas.openxmlformats.org/drawingml/2006/main">
            <a:r>
              <a:t>PROCEDIMIENTO: Dar tres minutos para completar importes en papel. Comparar con un compañero y sumar. No avanzar a la solución de la demostración antes del intento. Los porcentajes son referencias de clase, no asesoría universal.</a:t>
            </a:r>
          </a:p>
          <a:p xmlns:a="http://schemas.openxmlformats.org/drawingml/2006/main">
            <a:r>
              <a:t>SOLUCIÓN: Gasto diario $6, Metas $1.50, Yo del futuro $1, Compartir $0.50, Aprender $1. Total $10 y 100%.</a:t>
            </a:r>
          </a:p>
          <a:p xmlns:a="http://schemas.openxmlformats.org/drawingml/2006/main">
            <a:r>
              <a:t>ERROR FRECUENTE: Usar 15 como multiplicador en vez de 0.15. PISTA: 15% = 15/100.</a:t>
            </a:r>
          </a:p>
          <a:p xmlns:a="http://schemas.openxmlformats.org/drawingml/2006/main">
            <a:r>
              <a:t>EVIDENCIA: Cinco importes y una suma independiente. CRITERIO: todos coinciden con $10 × porcentaje y suman $10.</a:t>
            </a:r>
          </a:p>
          <a:p xmlns:a="http://schemas.openxmlformats.org/drawingml/2006/main">
            <a:r>
              <a:t>CONEXIÓN: Finanzas, diapositiva 4. Los destinos no exigen abrir cinco cuentas bancarias. Explicar prioridades del personaje sin revelar ingresos familiares.</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1 clic para revelar los grupos restantes. El siguiente clic después del último grupo avanza a otra diapositiva. El avance entre diapositivas es manual.</a:t>
            </a:r>
          </a:p>
          <a:p xmlns:a="http://schemas.openxmlformats.org/drawingml/2006/main">
            <a:r>
              <a:t>Entrada: Entrada. Caso ficticio: $10 por semana. Primero, papel o calculadora. + Cuenta Porcentaje Dólares por semana Gasto diario 60% ________ Metas 15% ________ Yo del futuro 10% </a:t>
            </a:r>
          </a:p>
          <a:p xmlns:a="http://schemas.openxmlformats.org/drawingml/2006/main">
            <a:r>
              <a:t>Clic 1: Min 12. Tu comprobación: suma los cinco importes y compara con $10.</a:t>
            </a:r>
          </a:p>
          <a:p xmlns:a="http://schemas.openxmlformats.org/drawingml/2006/main">
            <a:r>
              <a:t>PAUSA DEL FACILITADOR: Deja tabla y datos visibles durante el intento. Revela la comprobación después de calcular.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Prompt completo con PEDIR.</a:t>
            </a:r>
          </a:p>
          <a:p xmlns:a="http://schemas.openxmlformats.org/drawingml/2006/main">
            <a:r>
              <a:t>TIEMPO: 18–22 min, 4 min de actividad y 0 min de apoyo. Avance manual.</a:t>
            </a:r>
          </a:p>
          <a:p xmlns:a="http://schemas.openxmlformats.org/drawingml/2006/main">
            <a:r>
              <a:t>PROPÓSITO: Conservar el orden PEDIR: Propósito, Escenario, Datos, Indicaciones de formato, Restricciones. Frecuencia, porcentajes y calendario pertenecen a Datos.</a:t>
            </a:r>
          </a:p>
          <a:p xmlns:a="http://schemas.openxmlformats.org/drawingml/2006/main">
            <a:r>
              <a:t>DEMOSTRACIÓN EN CLASE: Copiar el texto visible en la herramienta de IA autorizada. Leer Datos y pedir al grupo ubicar el calendario. Solicitar la respuesta y conservar la salida real para el contraste. Si no hay acceso a IA, trabajar con el ejemplo calculado de la siguiente diapositiva, rotulado como ejemplo. No presentar ese ejemplo como una ejecución real.</a:t>
            </a:r>
          </a:p>
          <a:p xmlns:a="http://schemas.openxmlformats.org/drawingml/2006/main">
            <a:r>
              <a:t>PROMPT PARA COPIAR:</a:t>
            </a:r>
          </a:p>
          <a:p xmlns:a="http://schemas.openxmlformats.org/drawingml/2006/main">
            <a:r>
              <a:t>P: Propósito</a:t>
            </a:r>
          </a:p>
          <a:p xmlns:a="http://schemas.openxmlformats.org/drawingml/2006/main">
            <a:r>
              <a:t>Ayúdame a reproducir y comprobar un presupuesto de 12 meses.</a:t>
            </a:r>
          </a:p>
          <a:p xmlns:a="http://schemas.openxmlformats.org/drawingml/2006/main">
            <a:r>
              <a:t/>
            </a:r>
            <a:endParaRPr/>
          </a:p>
          <a:p xmlns:a="http://schemas.openxmlformats.org/drawingml/2006/main">
            <a:r>
              <a:t>E: Escenario</a:t>
            </a:r>
          </a:p>
          <a:p xmlns:a="http://schemas.openxmlformats.org/drawingml/2006/main">
            <a:r>
              <a:t>Caso ficticio de clase. Reparto el ingreso entre cinco destinos antes de gastar y uso una plantilla Excel.</a:t>
            </a:r>
          </a:p>
          <a:p xmlns:a="http://schemas.openxmlformats.org/drawingml/2006/main">
            <a:r>
              <a:t/>
            </a:r>
            <a:endParaRPr/>
          </a:p>
          <a:p xmlns:a="http://schemas.openxmlformats.org/drawingml/2006/main">
            <a:r>
              <a:t>D: Datos</a:t>
            </a:r>
          </a:p>
          <a:p xmlns:a="http://schemas.openxmlformats.org/drawingml/2006/main">
            <a:r>
              <a:t>$10 por semana. Gasto diario 60%, Metas 15%, Yo del futuro 10%, Compartir 5%, Aprender 10%. Cuatro pagos por mes durante 12 meses. Meta ficticia: $60, financiada solo con Metas.</a:t>
            </a:r>
          </a:p>
          <a:p xmlns:a="http://schemas.openxmlformats.org/drawingml/2006/main">
            <a:r>
              <a:t/>
            </a:r>
            <a:endParaRPr/>
          </a:p>
          <a:p xmlns:a="http://schemas.openxmlformats.org/drawingml/2006/main">
            <a:r>
              <a:t>I: Indicaciones de formato</a:t>
            </a:r>
          </a:p>
          <a:p xmlns:a="http://schemas.openxmlformats.org/drawingml/2006/main">
            <a:r>
              <a:t>Tabla: cuenta, porcentaje, semana, enero a diciembre y año. Explica fórmulas y dos comprobaciones. Calcula el plazo en semanas y aclara la unidad.</a:t>
            </a:r>
          </a:p>
          <a:p xmlns:a="http://schemas.openxmlformats.org/drawingml/2006/main">
            <a:r>
              <a:t/>
            </a:r>
            <a:endParaRPr/>
          </a:p>
          <a:p xmlns:a="http://schemas.openxmlformats.org/drawingml/2006/main">
            <a:r>
              <a:t>R: Restricciones</a:t>
            </a:r>
          </a:p>
          <a:p xmlns:a="http://schemas.openxmlformats.org/drawingml/2006/main">
            <a:r>
              <a:t>Usa solo estos datos, sin rendimientos ni aportes extra. Conserva cuatro pagos mensuales. Distingue asignación de saldo. Señala datos faltantes. Las prioridades las decido yo.</a:t>
            </a:r>
          </a:p>
          <a:p xmlns:a="http://schemas.openxmlformats.org/drawingml/2006/main">
            <a:r>
              <a:t>PREGUNTA: ¿Qué pieza pide el plazo y cuál fija la frecuencia? RESPUESTA: Indicaciones de formato pide el plazo. Datos fija ingreso semanal y cuatro pagos mensuales.</a:t>
            </a:r>
          </a:p>
          <a:p xmlns:a="http://schemas.openxmlformats.org/drawingml/2006/main">
            <a:r>
              <a:t>ERROR FRECUENTE: Omitir nombres de cuentas o calendarización. PISTA: comparar Datos con C10:C14 y con la fórmula mensual.</a:t>
            </a:r>
          </a:p>
          <a:p xmlns:a="http://schemas.openxmlformats.org/drawingml/2006/main">
            <a:r>
              <a:t>EVIDENCIA: Prompt completo y salida obtenida, si hay acceso. CRITERIO: reproduce datos del archivo y deja la prioridad en la persona.</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4 clics para revelar los grupos restantes. El siguiente clic después del último grupo avanza a otra diapositiva. El avance entre diapositivas es manual.</a:t>
            </a:r>
          </a:p>
          <a:p xmlns:a="http://schemas.openxmlformats.org/drawingml/2006/main">
            <a:r>
              <a:t>Entrada: Entrada. P: Propósito + Ayúdame a reproducir y comprobar un presupuesto de 12 meses.</a:t>
            </a:r>
          </a:p>
          <a:p xmlns:a="http://schemas.openxmlformats.org/drawingml/2006/main">
            <a:r>
              <a:t>Clic 1: Min 18:30. E: Escenario + Caso ficticio de clase. Reparto el ingreso entre cinco destinos antes de gastar y uso una plantilla </a:t>
            </a:r>
          </a:p>
          <a:p xmlns:a="http://schemas.openxmlformats.org/drawingml/2006/main">
            <a:r>
              <a:t>Clic 2: Min 19. D: Datos + $10 por semana. Gasto diario 60%, Metas 15%, Yo del futuro 10%, Compartir 5%, Aprender 10%. Cuatro p</a:t>
            </a:r>
          </a:p>
          <a:p xmlns:a="http://schemas.openxmlformats.org/drawingml/2006/main">
            <a:r>
              <a:t>Clic 3: Min 20. I: Indicaciones de formato + Tabla: cuenta, porcentaje, semana, enero a diciembre y año. Explica fórmulas y dos comprobaciones. C</a:t>
            </a:r>
          </a:p>
          <a:p xmlns:a="http://schemas.openxmlformats.org/drawingml/2006/main">
            <a:r>
              <a:t>Clic 4: Min 20:45. R: Restricciones + Usa solo estos datos, sin rendimientos ni aportes extra. Conserva cuatro pagos mensuales. Distingue </a:t>
            </a:r>
          </a:p>
          <a:p xmlns:a="http://schemas.openxmlformats.org/drawingml/2006/main">
            <a:r>
              <a:t>PAUSA DEL FACILITADOR: Etiqueta y texto de cada pieza PEDIR aparecen juntos. Tras Datos, pregunta dónde está el calendario. Ejecuta el prompt al completar Restricciones.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La plantilla real de finanzas.</a:t>
            </a:r>
          </a:p>
          <a:p xmlns:a="http://schemas.openxmlformats.org/drawingml/2006/main">
            <a:r>
              <a:t>TIEMPO: 14–18 min, 3 min de actividad y 1 min de apoyo. Avance manual.</a:t>
            </a:r>
          </a:p>
          <a:p xmlns:a="http://schemas.openxmlformats.org/drawingml/2006/main">
            <a:r>
              <a:t>PROPÓSITO: Ubicar entradas, fórmulas y unidades en el archivo real.</a:t>
            </a:r>
          </a:p>
          <a:p xmlns:a="http://schemas.openxmlformats.org/drawingml/2006/main">
            <a:r>
              <a:t>DEMOSTRACIÓN EN CLASE: Abrir una copia de Presupuesto_SistemaMiller_AIP.xlsx. Mostrar el cuadro de nombres de Excel y escribir D6 para localizar la mesada. El original guarda $30. Cambiar a $10 solo en la copia. Seleccionar C10:C14 y mostrar los porcentajes. D10:Q15 contienen fórmulas. E22 es la entrada de costo y guarda $50 en el original. C22 pertenece al rótulo combinado B22:D22. No borrar la plantilla.</a:t>
            </a:r>
          </a:p>
          <a:p xmlns:a="http://schemas.openxmlformats.org/drawingml/2006/main">
            <a:r>
              <a:t>COMPROBACIÓN BREVE, min 16: ¿Qué celda cambia la mesada? RESPUESTA: D6.</a:t>
            </a:r>
          </a:p>
          <a:p xmlns:a="http://schemas.openxmlformats.org/drawingml/2006/main">
            <a:r>
              <a:t>INCONSISTENCIA ACCIDENTAL: Instrucciones menciona B5 y finanzas menciona B6. Esos lugares son encabezado y etiqueta. Usar D6, la entrada real.</a:t>
            </a:r>
          </a:p>
          <a:p xmlns:a="http://schemas.openxmlformats.org/drawingml/2006/main">
            <a:r>
              <a:t>EVIDENCIA: Estudiante localiza D6 y explica qué tipo de dato es. CRITERIO: diferencia entrada de fórmula.</a:t>
            </a:r>
          </a:p>
          <a:p xmlns:a="http://schemas.openxmlformats.org/drawingml/2006/main">
            <a:r>
              <a:t>PISTA: usar el cuadro de nombres situado junto a la barra de fórmulas. El original con $30 produce $30 por semana, $120 por mes y $1,440 por año bajo 48 pagos.</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1 clic para revelar los grupos restantes. El siguiente clic después del último grupo avanza a otra diapositiva. El avance entre diapositivas es manual.</a:t>
            </a:r>
          </a:p>
          <a:p xmlns:a="http://schemas.openxmlformats.org/drawingml/2006/main">
            <a:r>
              <a:t>Entrada: Entrada. En “Mi Presupuesto Anual” Ubicación Qué contiene Mesada semanal D6 $30 en el original Porcentajes C10:C1</a:t>
            </a:r>
          </a:p>
          <a:p xmlns:a="http://schemas.openxmlformats.org/drawingml/2006/main">
            <a:r>
              <a:t>Clic 1: Min 16. En tu copia usarás D6 = $10. El modelo declara 4 pagos por mes durante 12 meses.</a:t>
            </a:r>
          </a:p>
          <a:p xmlns:a="http://schemas.openxmlformats.org/drawingml/2006/main">
            <a:r>
              <a:t>PAUSA DEL FACILITADOR: Localiza primero las celdas en Excel. Después muestra el dato de la copia y el supuesto mensual.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El resultado para comparar.</a:t>
            </a:r>
          </a:p>
          <a:p xmlns:a="http://schemas.openxmlformats.org/drawingml/2006/main">
            <a:r>
              <a:t>TIEMPO: 22–25 min, 3 min de actividad y 0 min de apoyo. Avance manual.</a:t>
            </a:r>
          </a:p>
          <a:p xmlns:a="http://schemas.openxmlformats.org/drawingml/2006/main">
            <a:r>
              <a:t>PROPÓSITO: Contrastar el resultado recibido con operaciones independientes. Esta tabla es un ejemplo calculado a partir de los datos, no una salida ejecutada de una herramienta de IA.</a:t>
            </a:r>
          </a:p>
          <a:p xmlns:a="http://schemas.openxmlformats.org/drawingml/2006/main">
            <a:r>
              <a:t>PROCEDIMIENTO: Primero pedir al grupo la fila de Metas. Comprobar $10 × 15% = $1.50 y $1.50 × 4 × 12 = $72. Después revisar suma semanal y total anual. Cada uno de los doce meses tiene los mismos importes del mes mostrado. El PPTX resume la proyección para legibilidad, pero la hoja del estudiante debe conservar los doce meses.</a:t>
            </a:r>
          </a:p>
          <a:p xmlns:a="http://schemas.openxmlformats.org/drawingml/2006/main">
            <a:r>
              <a:t>PREGUNTA CLAVE 2, min 24: ¿Qué operación demuestra que Metas recibe $72 en el año? RESPUESTA: $1.50 × 4 × 12, o suma de 12 meses de $6.</a:t>
            </a:r>
          </a:p>
          <a:p xmlns:a="http://schemas.openxmlformats.org/drawingml/2006/main">
            <a:r>
              <a:t>COMPROBACIONES INDEPENDIENTES: Porcentajes 100%. Semana $10. Mes $40. Año $480. Suma por cuentas $288+$72+$48+$24+$48=$480.</a:t>
            </a:r>
          </a:p>
          <a:p xmlns:a="http://schemas.openxmlformats.org/drawingml/2006/main">
            <a:r>
              <a:t>ERROR FRECUENTE: aceptar $520 sin cambiar el modelo. PISTA: 12 × 4 indica el número de pagos.</a:t>
            </a:r>
          </a:p>
          <a:p xmlns:a="http://schemas.openxmlformats.org/drawingml/2006/main">
            <a:r>
              <a:t>EVIDENCIA: Contraste de un importe de IA con la calculadora. CRITERIO: muestra operación, unidad y diferencia, si la hay.</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1 clic para revelar los grupos restantes. El siguiente clic después del último grupo avanza a otra diapositiva. El avance entre diapositivas es manual.</a:t>
            </a:r>
          </a:p>
          <a:p xmlns:a="http://schemas.openxmlformats.org/drawingml/2006/main">
            <a:r>
              <a:t>Entrada: Entrada. Cuenta % Semana Mes de 4 pagos Año de 48 pagos Gasto diario 60% $6.00 $24.00 $288.00 Metas 15% $1.50</a:t>
            </a:r>
          </a:p>
          <a:p xmlns:a="http://schemas.openxmlformats.org/drawingml/2006/main">
            <a:r>
              <a:t>Clic 1: Min 24. Cada mes de enero a diciembre repite la columna mensual. Ejemplo calculado para contrastar con tu sa</a:t>
            </a:r>
          </a:p>
          <a:p xmlns:a="http://schemas.openxmlformats.org/drawingml/2006/main">
            <a:r>
              <a:t>PAUSA DEL FACILITADOR: Contrasta la tabla con las operaciones. Espera la explicación de Metas antes de revelar el recordatorio.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Las fórmulas de una cuenta.</a:t>
            </a:r>
          </a:p>
          <a:p xmlns:a="http://schemas.openxmlformats.org/drawingml/2006/main">
            <a:r>
              <a:t>TIEMPO: 25–28 min, 3 min de actividad y 0 min de apoyo. Avance manual.</a:t>
            </a:r>
          </a:p>
          <a:p xmlns:a="http://schemas.openxmlformats.org/drawingml/2006/main">
            <a:r>
              <a:t>PROPÓSITO: Reproducir con IA fórmulas equivalentes y explicar su relación con el dato fuente.</a:t>
            </a:r>
          </a:p>
          <a:p xmlns:a="http://schemas.openxmlformats.org/drawingml/2006/main">
            <a:r>
              <a:t>DEMOSTRACIÓN EN CLASE: Seleccionar D10 para mostrar =$D$6*C10. $D$6 mantiene fija la mesada. C10 cambia por fila. Seleccionar E10: =$D10*4. Al copiar hacia la derecha conserva columna D. Seleccionar Q10: =SUM(E10:P10), los doce meses. Estas son las fórmulas del original; Excel en español puede mostrarlas como SUMA.</a:t>
            </a:r>
          </a:p>
          <a:p xmlns:a="http://schemas.openxmlformats.org/drawingml/2006/main">
            <a:r>
              <a:t>PARTICIPACIÓN: Cada estudiante señala qué representa el 4 y explica una fórmula a su compañero. Recorrer las tres filas con el puntero y pedir que expliquen cada fórmula.</a:t>
            </a:r>
          </a:p>
          <a:p xmlns:a="http://schemas.openxmlformats.org/drawingml/2006/main">
            <a:r>
              <a:t>ERROR FRECUENTE: multiplicar el ingreso mensual otra vez por cuatro al pasar al año. PISTA: preguntar cuál es la unidad de cada resultado.</a:t>
            </a:r>
          </a:p>
          <a:p xmlns:a="http://schemas.openxmlformats.org/drawingml/2006/main">
            <a:r>
              <a:t>EVIDENCIA: Explicación sin IA de una fórmula. CRITERIO: identifica dato base, porcentaje y periodo.</a:t>
            </a:r>
          </a:p>
          <a:p xmlns:a="http://schemas.openxmlformats.org/drawingml/2006/main">
            <a:r>
              <a:t>FUENTE PRECISA: Mi Presupuesto Anual, D6, C10, D10, E10:P10 y Q10. Equivalentes por filas 11 a 14.</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1 clic para revelar los grupos restantes. El siguiente clic después del último grupo avanza a otra diapositiva. El avance entre diapositivas es manual.</a:t>
            </a:r>
          </a:p>
          <a:p xmlns:a="http://schemas.openxmlformats.org/drawingml/2006/main">
            <a:r>
              <a:t>Entrada: Entrada. Resultado Fórmula del archivo Unidad D10, una semana =$D$6*C10 Dólares por semana E10, un mes =$D10*</a:t>
            </a:r>
          </a:p>
          <a:p xmlns:a="http://schemas.openxmlformats.org/drawingml/2006/main">
            <a:r>
              <a:t>Clic 1: Min 27. $D$6 conserva la mesada al copiar la fórmula. E10:P10 contiene los 12 meses que Q10 suma.</a:t>
            </a:r>
          </a:p>
          <a:p xmlns:a="http://schemas.openxmlformats.org/drawingml/2006/main">
            <a:r>
              <a:t>PAUSA DEL FACILITADOR: La tabla aparece como una unidad editable. Recorre semana, mes y año con el puntero, haciendo una pausa para que expliquen cada fórmula.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Práctica 1: tu primer presupuesto.</a:t>
            </a:r>
          </a:p>
          <a:p xmlns:a="http://schemas.openxmlformats.org/drawingml/2006/main">
            <a:r>
              <a:t>TIEMPO: 28–33 min, 4 min de actividad y 1 min de apoyo. Avance manual.</a:t>
            </a:r>
          </a:p>
          <a:p xmlns:a="http://schemas.openxmlformats.org/drawingml/2006/main">
            <a:r>
              <a:t>PROPÓSITO: Reproducir la práctica de finanzas con asistencia de IA.</a:t>
            </a:r>
          </a:p>
          <a:p xmlns:a="http://schemas.openxmlformats.org/drawingml/2006/main">
            <a:r>
              <a:t>PROCEDIMIENTO: Trabajo individual con verificación en parejas. Abrir una copia, introducir $10 y los porcentajes, usar el prompt PEDIR, comparar la salida con el Excel y guardar la primera versión. Si la IA entrega fórmulas distintas, comprobar referencias y unidades antes de aceptarlas. Conservar 12 meses, no reemplazar el archivo por una captura.</a:t>
            </a:r>
          </a:p>
          <a:p xmlns:a="http://schemas.openxmlformats.org/drawingml/2006/main">
            <a:r>
              <a:t>COMPROBACIÓN BREVE, min 32: ¿Cuál es el ingreso mensual de este modelo? RESPUESTA: $40, porque cuatro pagos de $10.</a:t>
            </a:r>
          </a:p>
          <a:p xmlns:a="http://schemas.openxmlformats.org/drawingml/2006/main">
            <a:r>
              <a:t>EVIDENCIA: Copia con fórmulas, prompt y salida, suma de porcentajes y suma semanal o anual con calculadora. CRITERIO: cuentas 100%, doce meses y 48 pagos declarados.</a:t>
            </a:r>
          </a:p>
          <a:p xmlns:a="http://schemas.openxmlformats.org/drawingml/2006/main">
            <a:r>
              <a:t>ERROR FRECUENTE: escribir $480 manualmente en el total o borrar fórmulas. PISTA: seleccionar Q15 y leer qué suma. Si hay bloqueo, completar solo una cuenta y permitir que el estudiante siga.</a:t>
            </a:r>
          </a:p>
          <a:p xmlns:a="http://schemas.openxmlformats.org/drawingml/2006/main">
            <a:r>
              <a:t>RETROALIMENTACIÓN: “Muéstrame la operación que respalda ese total”. Pedir una corrección concreta, dejando las prioridades para el segundo intento.</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4 clics para revelar los grupos restantes. El siguiente clic después del último grupo avanza a otra diapositiva. El avance entre diapositivas es manual.</a:t>
            </a:r>
          </a:p>
          <a:p xmlns:a="http://schemas.openxmlformats.org/drawingml/2006/main">
            <a:r>
              <a:t>Entrada: Entrada. 1. En tu copia: D6 = $10 y C10:C14 = 60/15/10/5/10%.</a:t>
            </a:r>
          </a:p>
          <a:p xmlns:a="http://schemas.openxmlformats.org/drawingml/2006/main">
            <a:r>
              <a:t>Clic 1: Min 28:15. 2. Usa PEDIR y compara la respuesta con los 12 meses.</a:t>
            </a:r>
          </a:p>
          <a:p xmlns:a="http://schemas.openxmlformats.org/drawingml/2006/main">
            <a:r>
              <a:t>Clic 2: Min 28:30. 3. Calcula dos comprobaciones con Excel o calculadora.</a:t>
            </a:r>
          </a:p>
          <a:p xmlns:a="http://schemas.openxmlformats.org/drawingml/2006/main">
            <a:r>
              <a:t>Clic 3: Min 28:45. 4. Guarda tu primera versión antes de corregirla.</a:t>
            </a:r>
          </a:p>
          <a:p xmlns:a="http://schemas.openxmlformats.org/drawingml/2006/main">
            <a:r>
              <a:t>Clic 4: Min 32. Min 32: ¿cómo compruebas el ingreso del mes?</a:t>
            </a:r>
          </a:p>
          <a:p xmlns:a="http://schemas.openxmlformats.org/drawingml/2006/main">
            <a:r>
              <a:t>PAUSA DEL FACILITADOR: Presenta los cuatro pasos en 45 s. Conserva el resto del tiempo para trabajar. Revela la pregunta de comprobación en min 32.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La meta necesita una unidad.</a:t>
            </a:r>
          </a:p>
          <a:p xmlns:a="http://schemas.openxmlformats.org/drawingml/2006/main">
            <a:r>
              <a:t>TIEMPO: 33–36 min, 3 min de actividad y 0 min de apoyo. Avance manual.</a:t>
            </a:r>
          </a:p>
          <a:p xmlns:a="http://schemas.openxmlformats.org/drawingml/2006/main">
            <a:r>
              <a:t>PROPÓSITO: Recuperar meta, costo y plazo de finanzas.</a:t>
            </a:r>
          </a:p>
          <a:p xmlns:a="http://schemas.openxmlformats.org/drawingml/2006/main">
            <a:r>
              <a:t>PROCEDIMIENTO: En la copia, escribir en E20 una meta ficticia y en E21 su motivo. Introducir $60 en E22. Con D6=$10 y Metas=15%, D11=$1.50 por semana. Pedir al estudiante anticipar qué debe dividir antes de mostrar la siguiente diapositiva.</a:t>
            </a:r>
          </a:p>
          <a:p xmlns:a="http://schemas.openxmlformats.org/drawingml/2006/main">
            <a:r>
              <a:t>FÓRMULA VIGENTE: B23 dice “Semanas necesarias con mi ahorro de Metas”. E23 contiene =IFERROR(E22/(D11),"Ingresa el costo en C22"). El cociente ya expresa semanas. El mensaje de error conserva una referencia desactualizada: el costo se escribe en E22. C22 está dentro del rótulo combinado B22:D22. Verificar costo y ahorro positivos: un costo vacío puede producir 0 sin activar el mensaje.</a:t>
            </a:r>
          </a:p>
          <a:p xmlns:a="http://schemas.openxmlformats.org/drawingml/2006/main">
            <a:r>
              <a:t>DEMOSTRACIÓN: Mantener el original de Finanzas intacto. En la copia del estudiante, leer E23 y comprobar que el denominador es D11, ahorro semanal. No hace falta corregir la unidad. El redondeo a pagos completos se explica después.</a:t>
            </a:r>
          </a:p>
          <a:p xmlns:a="http://schemas.openxmlformats.org/drawingml/2006/main">
            <a:r>
              <a:t>ERROR FRECUENTE: multiplicar D11 por 4 y seguir llamando semanas al resultado. PISTA: escribir las unidades del divisor; dólares divididos entre dólares por semana produce semanas.</a:t>
            </a:r>
          </a:p>
          <a:p xmlns:a="http://schemas.openxmlformats.org/drawingml/2006/main">
            <a:r>
              <a:t>EVIDENCIA: Localiza E22 y explica por qué E23 expresa semanas. CRITERIO: la unidad del plazo coincide con el denominador.</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2 clics para revelar los grupos restantes. El siguiente clic después del último grupo avanza a otra diapositiva. El avance entre diapositivas es manual.</a:t>
            </a:r>
          </a:p>
          <a:p xmlns:a="http://schemas.openxmlformats.org/drawingml/2006/main">
            <a:r>
              <a:t>Entrada: Entrada. Meta ficticia: $60 Metas recibe $1.50 por semana</a:t>
            </a:r>
          </a:p>
          <a:p xmlns:a="http://schemas.openxmlformats.org/drawingml/2006/main">
            <a:r>
              <a:t>Clic 1: Min 34. La plantilla ya calcula: + E22 ÷ D11 = costo ÷ ahorro semanal</a:t>
            </a:r>
          </a:p>
          <a:p xmlns:a="http://schemas.openxmlformats.org/drawingml/2006/main">
            <a:r>
              <a:t>Clic 2: Min 35. ¿Qué unidad resulta al dividir dólares entre dólares por semana?</a:t>
            </a:r>
          </a:p>
          <a:p xmlns:a="http://schemas.openxmlformats.org/drawingml/2006/main">
            <a:r>
              <a:t>PAUSA DEL FACILITADOR: Dato, operación y pregunta aparecen separados. Escucha la unidad propuesta antes de avanzar a la solución.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El plazo comprobado.</a:t>
            </a:r>
          </a:p>
          <a:p xmlns:a="http://schemas.openxmlformats.org/drawingml/2006/main">
            <a:r>
              <a:t>TIEMPO: 36–38 min, 2 min de actividad y 0 min de apoyo. Avance manual.</a:t>
            </a:r>
          </a:p>
          <a:p xmlns:a="http://schemas.openxmlformats.org/drawingml/2006/main">
            <a:r>
              <a:t>PROPÓSITO: Verificar el plazo de la copia y distinguir el cociente de los pagos completos.</a:t>
            </a:r>
          </a:p>
          <a:p xmlns:a="http://schemas.openxmlformats.org/drawingml/2006/main">
            <a:r>
              <a:t>SOLUCIÓN: Con E22=$60 y D11=$1.50, la fórmula semanal vigente da $60 ÷ $1.50 = 40 semanas. Comprobación inversa: 40 × $1.50 = $60. Este caso ya produce un entero.</a:t>
            </a:r>
          </a:p>
          <a:p xmlns:a="http://schemas.openxmlformats.org/drawingml/2006/main">
            <a:r>
              <a:t>PROCEDIMIENTO: Comprobar primero E23, que ya usa E22/D11. Para contar pagos enteros, solo en la copia puede usarse =ROUNDUP(E22/D11,0), si E22 contiene costo positivo y D11 es ahorro semanal positivo. En Excel en español: =REDONDEAR.MAS(E22/D11;0). REDONDEAR.MAS equivale a ROUNDUP. Explicar el separador local. Si el cociente no es entero, redondear arriba para alcanzar el costo. No redondear importes intermedios de modo que cambien la suma.</a:t>
            </a:r>
          </a:p>
          <a:p xmlns:a="http://schemas.openxmlformats.org/drawingml/2006/main">
            <a:r>
              <a:t>DATOS FALTANTES: Si falta costo, pedirlo y escribirlo en E22. Si D11=0, la meta no se alcanza con ese reparto. IFERROR no valida todos los datos: con E22 vacía el cociente puede ser 0. No presentar ese cero como plazo válido. Los pagos completos expresan semanas cuando hay un pago por semana.</a:t>
            </a:r>
          </a:p>
          <a:p xmlns:a="http://schemas.openxmlformats.org/drawingml/2006/main">
            <a:r>
              <a:t>EVIDENCIA: Costo, fórmula, unidad, redondeo y comprobación inversa. CRITERIO: semanas = costo / ahorro semanal.</a:t>
            </a:r>
          </a:p>
          <a:p xmlns:a="http://schemas.openxmlformats.org/drawingml/2006/main">
            <a:r>
              <a:t>CONEXIÓN: Finanzas, diapositiva 6. Fuente precisa: E22, D11, E23 y etiqueta B23. El original guarda D6=$30, D11=$4.50 y E22=$50: $50/$4.50 = 11.111... semanas, equivalentes a 12 pagos completos. No atribuir el caso de $10 y $60 al original.</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3 clics para revelar los grupos restantes. El siguiente clic después del último grupo avanza a otra diapositiva. El avance entre diapositivas es manual.</a:t>
            </a:r>
          </a:p>
          <a:p xmlns:a="http://schemas.openxmlformats.org/drawingml/2006/main">
            <a:r>
              <a:t>Entrada: Entrada. $60 ÷ $1.50 = 40 semanas</a:t>
            </a:r>
          </a:p>
          <a:p xmlns:a="http://schemas.openxmlformats.org/drawingml/2006/main">
            <a:r>
              <a:t>Clic 1: Min 36:30. Comprobación inversa: 40 × $1.50 = $60</a:t>
            </a:r>
          </a:p>
          <a:p xmlns:a="http://schemas.openxmlformats.org/drawingml/2006/main">
            <a:r>
              <a:t>Clic 2: Min 37. Pagos enteros en tu copia: =ROUNDUP(E22/D11,0). Si no sale un entero, redondeas hacia arriba.</a:t>
            </a:r>
          </a:p>
          <a:p xmlns:a="http://schemas.openxmlformats.org/drawingml/2006/main">
            <a:r>
              <a:t>Clic 3: Min 37:30. La plantilla ya calcula semanas. El redondeo cuenta pagos completos.</a:t>
            </a:r>
          </a:p>
          <a:p xmlns:a="http://schemas.openxmlformats.org/drawingml/2006/main">
            <a:r>
              <a:t>PAUSA DEL FACILITADOR: Plazo, prueba inversa, fórmula y contraste aparecen por clic. Solicita la explicación antes de cada revelado.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Una prioridad y una emoción.</a:t>
            </a:r>
          </a:p>
          <a:p xmlns:a="http://schemas.openxmlformats.org/drawingml/2006/main">
            <a:r>
              <a:t>TIEMPO: 38–43 min, 5 min de actividad y 0 min de apoyo. Avance manual.</a:t>
            </a:r>
          </a:p>
          <a:p xmlns:a="http://schemas.openxmlformats.org/drawingml/2006/main">
            <a:r>
              <a:t>PROPÓSITO: Conectar el reparto con valores y autorregulación, retomando la pausa de finanzas.</a:t>
            </a:r>
          </a:p>
          <a:p xmlns:a="http://schemas.openxmlformats.org/drawingml/2006/main">
            <a:r>
              <a:t>PROCEDIMIENTO: Ofrecer cambio de lugar o postura. En parejas, cada estudiante escoge una de las cinco cuentas para el personaje. Explica por qué y nombra una emoción ante el plazo de la meta. Incluir Compartir, sin omitirla como zona posible. No juzgar prioridades ni solicitar montos familiares.</a:t>
            </a:r>
          </a:p>
          <a:p xmlns:a="http://schemas.openxmlformats.org/drawingml/2006/main">
            <a:r>
              <a:t>COMPROBACIÓN BREVE, min 40: ¿Qué decisión corresponde al estudiante? RESPUESTA: priorizar una cuenta y justificar el reparto, aceptando sus efectos.</a:t>
            </a:r>
          </a:p>
          <a:p xmlns:a="http://schemas.openxmlformats.org/drawingml/2006/main">
            <a:r>
              <a:t>PREGUNTA: ¿Qué te ayudaría si te frustras al revisar los números? RESPUESTA POSIBLE: hacer una pausa, volver a una operación, pedir una pista o contrastar en pareja.</a:t>
            </a:r>
          </a:p>
          <a:p xmlns:a="http://schemas.openxmlformats.org/drawingml/2006/main">
            <a:r>
              <a:t>EVIDENCIA: Razón y estrategia ante una emoción. CRITERIO: conecta elección con prioridad y propone una acción concreta. Pueden usar el personaje ficticio o reservar la emoción.</a:t>
            </a:r>
          </a:p>
          <a:p xmlns:a="http://schemas.openxmlformats.org/drawingml/2006/main">
            <a:r>
              <a:t>FUENTE: Finanzas, diapositivas 7 y 11. Formato, conexión emocional y pausa activa.</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1 clic para revelar los grupos restantes. El siguiente clic después del último grupo avanza a otra diapositiva. El avance entre diapositivas es manual.</a:t>
            </a:r>
          </a:p>
          <a:p xmlns:a="http://schemas.openxmlformats.org/drawingml/2006/main">
            <a:r>
              <a:t>Entrada: Entrada. Gasto diario   Metas   Yo del futuro Compartir   Aprender + Puedes usar el caso ficticio durante toda la sesión.</a:t>
            </a:r>
          </a:p>
          <a:p xmlns:a="http://schemas.openxmlformats.org/drawingml/2006/main">
            <a:r>
              <a:t>Clic 1: Min 38:30. En otra postura o lugar, conversa en pareja: + ¿Qué cuenta priorizarías para el personaje? ¿Qué sientes al ver el plazo de su meta?</a:t>
            </a:r>
          </a:p>
          <a:p xmlns:a="http://schemas.openxmlformats.org/drawingml/2006/main">
            <a:r>
              <a:t>PAUSA DEL FACILITADOR: Después del clic de instrucciones, mantén todo visible hasta min 43 para conversar y cambiar de postura.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El plan de Sofía.</a:t>
            </a:r>
          </a:p>
          <a:p xmlns:a="http://schemas.openxmlformats.org/drawingml/2006/main">
            <a:r>
              <a:t>TIEMPO: 43–49 min, 5 min de actividad y 1 min de apoyo. Avance manual.</a:t>
            </a:r>
          </a:p>
          <a:p xmlns:a="http://schemas.openxmlformats.org/drawingml/2006/main">
            <a:r>
              <a:t>PROPÓSITO: Recuperar el reto de finanzas, comprobar el total visible y detectar las inconsistencias antes de pedir un diagnóstico.</a:t>
            </a:r>
          </a:p>
          <a:p xmlns:a="http://schemas.openxmlformats.org/drawingml/2006/main">
            <a:r>
              <a:t>PROCEDIMIENTO: Esta es una salida simulada del reto, no una respuesta real ejecutada de IA. Sofía recibe $20 semanales. Un estudiante verifica y otro registra, y luego intercambian roles. Consultar B27:F33. C33 muestra 100% porque contiene =100% fijo. Pedir la suma independiente de C28:C32 y comprobar cada multiplicación. Mantener las soluciones en notas hasta el contraste.</a:t>
            </a:r>
          </a:p>
          <a:p xmlns:a="http://schemas.openxmlformats.org/drawingml/2006/main">
            <a:r>
              <a:t>PREGUNTA CLAVE 3, min 48: ¿Qué dos pruebas usarías aunque las cantidades sumaran $20? RESPUESTA: sumar porcentajes y verificar $20 × porcentaje para cada cuenta.</a:t>
            </a:r>
          </a:p>
          <a:p xmlns:a="http://schemas.openxmlformats.org/drawingml/2006/main">
            <a:r>
              <a:t>SOLUCIÓN EN NOTAS: 60+20+10+5+10=105%. Metas al 20% es $4 y al mes $16. Cambiar solo ese importe produce $21 semanales y $84 mensuales. El total original $20 no prueba que los porcentajes sean válidos.</a:t>
            </a:r>
          </a:p>
          <a:p xmlns:a="http://schemas.openxmlformats.org/drawingml/2006/main">
            <a:r>
              <a:t>ERROR FRECUENTE: aceptar el 100% visible en C33 o detenerse porque los importes suman $20. PISTA: leer la barra de fórmulas y sumar los porcentajes por separado.</a:t>
            </a:r>
          </a:p>
          <a:p xmlns:a="http://schemas.openxmlformats.org/drawingml/2006/main">
            <a:r>
              <a:t>EVIDENCIA: Dos operaciones y localización de inconsistencias. CRITERIO: señala causa y efecto. E17 solo valida C15, suma de C10:C14 del plan principal. Para el reto, sumar C28:C32 y D28:D32 de forma independiente. El 100% fijo de C33 y el semáforo del plan principal no comprueban el reto.</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1 clic para revelar los grupos restantes. El siguiente clic después del último grupo avanza a otra diapositiva. El avance entre diapositivas es manual.</a:t>
            </a:r>
          </a:p>
          <a:p xmlns:a="http://schemas.openxmlformats.org/drawingml/2006/main">
            <a:r>
              <a:t>Entrada: Entrada. Sofía recibe $20 por semana. Ejemplo simulado del reto. + Cuenta % elegido $/semana $/mes de 4 pagos Gasto diario 60% $12.00 $48.00 Metas 20% $3.00 $12.00 Yo </a:t>
            </a:r>
          </a:p>
          <a:p xmlns:a="http://schemas.openxmlformats.org/drawingml/2006/main">
            <a:r>
              <a:t>Clic 1: Min 43:30. C33 muestra 100%. ¿Coincide con tus dos comprobaciones?</a:t>
            </a:r>
          </a:p>
          <a:p xmlns:a="http://schemas.openxmlformats.org/drawingml/2006/main">
            <a:r>
              <a:t>PAUSA DEL FACILITADOR: Deja todos los datos del reto visibles. Después de revelar la consigna, reserva el tiempo hasta min 49 para las operaciones. No pases a la retroalimentación antes del intento.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PEDIR para diagnosticar a Sofía.</a:t>
            </a:r>
          </a:p>
          <a:p xmlns:a="http://schemas.openxmlformats.org/drawingml/2006/main">
            <a:r>
              <a:t>TIEMPO: 49–53 min, 3 min de actividad y 1 min de apoyo. Avance manual.</a:t>
            </a:r>
          </a:p>
          <a:p xmlns:a="http://schemas.openxmlformats.org/drawingml/2006/main">
            <a:r>
              <a:t>PROPÓSITO: Dar a la IA los datos exactos del reto y contrastar su análisis con las pruebas propias.</a:t>
            </a:r>
          </a:p>
          <a:p xmlns:a="http://schemas.openxmlformats.org/drawingml/2006/main">
            <a:r>
              <a:t>PROCEDIMIENTO: Usar el prompt visible. Comparar la respuesta real con las dos operaciones de la pareja. Registrar una coincidencia y una diferencia, si aparece. La validación proviene de las operaciones anteriores, no de pedir a la misma IA que confirme su respuesta.</a:t>
            </a:r>
          </a:p>
          <a:p xmlns:a="http://schemas.openxmlformats.org/drawingml/2006/main">
            <a:r>
              <a:t>PROMPT PARA COPIAR:</a:t>
            </a:r>
          </a:p>
          <a:p xmlns:a="http://schemas.openxmlformats.org/drawingml/2006/main">
            <a:r>
              <a:t>P: Propósito</a:t>
            </a:r>
          </a:p>
          <a:p xmlns:a="http://schemas.openxmlformats.org/drawingml/2006/main">
            <a:r>
              <a:t>Ayúdame a diagnosticar inconsistencias del plan de Sofía.</a:t>
            </a:r>
          </a:p>
          <a:p xmlns:a="http://schemas.openxmlformats.org/drawingml/2006/main">
            <a:r>
              <a:t/>
            </a:r>
            <a:endParaRPr/>
          </a:p>
          <a:p xmlns:a="http://schemas.openxmlformats.org/drawingml/2006/main">
            <a:r>
              <a:t>E: Escenario</a:t>
            </a:r>
          </a:p>
          <a:p xmlns:a="http://schemas.openxmlformats.org/drawingml/2006/main">
            <a:r>
              <a:t>Caso ficticio de clase. Ya calculé por mi cuenta y compararé tu diagnóstico con mis operaciones.</a:t>
            </a:r>
          </a:p>
          <a:p xmlns:a="http://schemas.openxmlformats.org/drawingml/2006/main">
            <a:r>
              <a:t/>
            </a:r>
            <a:endParaRPr/>
          </a:p>
          <a:p xmlns:a="http://schemas.openxmlformats.org/drawingml/2006/main">
            <a:r>
              <a:t>D: Datos</a:t>
            </a:r>
          </a:p>
          <a:p xmlns:a="http://schemas.openxmlformats.org/drawingml/2006/main">
            <a:r>
              <a:t>$20/semana, 4 pagos/mes. Gasto diario 60%/$12, Metas 20%/$3, Yo del futuro 10%/$2, Compartir 5%/$1, Aprender 10%/$2. C33 muestra 100% fijo.</a:t>
            </a:r>
          </a:p>
          <a:p xmlns:a="http://schemas.openxmlformats.org/drawingml/2006/main">
            <a:r>
              <a:t/>
            </a:r>
            <a:endParaRPr/>
          </a:p>
          <a:p xmlns:a="http://schemas.openxmlformats.org/drawingml/2006/main">
            <a:r>
              <a:t>I: Indicaciones de formato</a:t>
            </a:r>
          </a:p>
          <a:p xmlns:a="http://schemas.openxmlformats.org/drawingml/2006/main">
            <a:r>
              <a:t>Tabla: dato, operación, diferencia y explicación. Comprueba el 100% de C33 y el total si cada monto respeta su porcentaje.</a:t>
            </a:r>
          </a:p>
          <a:p xmlns:a="http://schemas.openxmlformats.org/drawingml/2006/main">
            <a:r>
              <a:t/>
            </a:r>
            <a:endParaRPr/>
          </a:p>
          <a:p xmlns:a="http://schemas.openxmlformats.org/drawingml/2006/main">
            <a:r>
              <a:t>R: Restricciones</a:t>
            </a:r>
          </a:p>
          <a:p xmlns:a="http://schemas.openxmlformats.org/drawingml/2006/main">
            <a:r>
              <a:t>Conserva los datos para el diagnóstico. No elijas qué cuenta bajar. Señala inconsistencias y datos faltantes. Yo decidiré la distribución.</a:t>
            </a:r>
          </a:p>
          <a:p xmlns:a="http://schemas.openxmlformats.org/drawingml/2006/main">
            <a:r>
              <a:t>RESPUESTA ESPERADA PARA CONTRASTE: C28:C32 suman 105%, aunque C33 muestra 100% fijo. Metas al 20% de $20 recibe $4. Si todos los montos respetan los porcentajes recibidos, el total semanal sería $21. Es un cálculo de contraste; el archivo muestra $20 en D33.</a:t>
            </a:r>
          </a:p>
          <a:p xmlns:a="http://schemas.openxmlformats.org/drawingml/2006/main">
            <a:r>
              <a:t>ERROR FRECUENTE: aceptar una distribución nueva que la IA eligió sin justificarla. PISTA: leer Restricciones y distinguir diagnosticar de decidir.</a:t>
            </a:r>
          </a:p>
          <a:p xmlns:a="http://schemas.openxmlformats.org/drawingml/2006/main">
            <a:r>
              <a:t>EVIDENCIA: Prompt, salida y contraste con el cálculo manual. CRITERIO: presenta operaciones propias que respaldan o corrigen la salida. Si no hay IA disponible, rotular el diagnóstico como trabajo manual y retomar la salida real posteriormente.</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4 clics para revelar los grupos restantes. El siguiente clic después del último grupo avanza a otra diapositiva. El avance entre diapositivas es manual.</a:t>
            </a:r>
          </a:p>
          <a:p xmlns:a="http://schemas.openxmlformats.org/drawingml/2006/main">
            <a:r>
              <a:t>Entrada: Entrada. P: Propósito + Ayúdame a diagnosticar inconsistencias del plan de Sofía.</a:t>
            </a:r>
          </a:p>
          <a:p xmlns:a="http://schemas.openxmlformats.org/drawingml/2006/main">
            <a:r>
              <a:t>Clic 1: Min 49:20. E: Escenario + Caso ficticio de clase. Ya calculé por mi cuenta y compararé tu diagnóstico con mis operaciones.</a:t>
            </a:r>
          </a:p>
          <a:p xmlns:a="http://schemas.openxmlformats.org/drawingml/2006/main">
            <a:r>
              <a:t>Clic 2: Min 49:40. D: Datos + $20/semana, 4 pagos/mes, porcentajes e importes recibidos. C33 muestra 100% fijo.</a:t>
            </a:r>
          </a:p>
          <a:p xmlns:a="http://schemas.openxmlformats.org/drawingml/2006/main">
            <a:r>
              <a:t>Clic 3: Min 50:10. I: Indicaciones de formato + Comprueba el 100% de C33 y el total si cada monto respeta su porcentaje.</a:t>
            </a:r>
          </a:p>
          <a:p xmlns:a="http://schemas.openxmlformats.org/drawingml/2006/main">
            <a:r>
              <a:t>Clic 4: Min 50:40. R: Restricciones + Conserva los datos para el diagnóstico. No elijas qué cuenta bajar. Señala inconsistencias y datos f</a:t>
            </a:r>
          </a:p>
          <a:p xmlns:a="http://schemas.openxmlformats.org/drawingml/2006/main">
            <a:r>
              <a:t>PAUSA DEL FACILITADOR: PEDIR por piezas. Al final, usa la IA y compara su diagnóstico con las pruebas propias hasta min 53.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Los errores detrás del total.</a:t>
            </a:r>
          </a:p>
          <a:p xmlns:a="http://schemas.openxmlformats.org/drawingml/2006/main">
            <a:r>
              <a:t>TIEMPO: 53–58 min, 4 min de actividad y 1 min de apoyo. Avance manual.</a:t>
            </a:r>
          </a:p>
          <a:p xmlns:a="http://schemas.openxmlformats.org/drawingml/2006/main">
            <a:r>
              <a:t>PROPÓSITO: Explicar las inconsistencias y evitar una corrección incompleta basada en un total fijo.</a:t>
            </a:r>
          </a:p>
          <a:p xmlns:a="http://schemas.openxmlformats.org/drawingml/2006/main">
            <a:r>
              <a:t>PROCEDIMIENTO: Dos parejas exponen su operación durante un minuto. La clase contrasta con calculadora y con el archivo. Usar hasta dos minutos de explicación, luego participación. No atribuir el error a “tipeo” o una causa interna de IA no comprobada.</a:t>
            </a:r>
          </a:p>
          <a:p xmlns:a="http://schemas.openxmlformats.org/drawingml/2006/main">
            <a:r>
              <a:t>SOLUCIÓN: Metas 20% × $20 = $4. 60+20+10+5+10=105%. Si solo cambia $3 por $4, la suma semanal es $12+$4+$2+$1+$2=$21. Falta ajustar porcentajes según una prioridad.</a:t>
            </a:r>
          </a:p>
          <a:p xmlns:a="http://schemas.openxmlformats.org/drawingml/2006/main">
            <a:r>
              <a:t>COMPROBACIÓN BREVE, min 56: ¿Corregir $3 a $4 alcanza para que el plan use $20? RESPUESTA: no, ahora distribuye $21.</a:t>
            </a:r>
          </a:p>
          <a:p xmlns:a="http://schemas.openxmlformats.org/drawingml/2006/main">
            <a:r>
              <a:t>CONTRASTE CON FINANZAS: C33 contiene =100% fijo, mientras C28:C32 suman 105%. Las notas de la diapositiva financiera 10 proponen Metas=$4 y total%=100 sin ajustar otras cuentas. Eso implicaría $21 y 105%, aunque la tabla muestra $20. En las copias del estudiante, el segundo intento ajusta otra cuenta o vuelve a Metas=15% y verifica ambas sumas.</a:t>
            </a:r>
          </a:p>
          <a:p xmlns:a="http://schemas.openxmlformats.org/drawingml/2006/main">
            <a:r>
              <a:t>EVIDENCIA: Operación y explicación del efecto. CRITERIO: señala que corregir un monto no corrige el reparto y que un total fijo no comprueba las filas. Completar oralmente: “Comprobé ___ y por eso corregí ___”.</a:t>
            </a:r>
          </a:p>
          <a:p xmlns:a="http://schemas.openxmlformats.org/drawingml/2006/main">
            <a:r>
              <a:t>PISTA: sumar importes después del cambio, no repetir el total escrito en la tabla.</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3 clics para revelar los grupos restantes. El siguiente clic después del último grupo avanza a otra diapositiva. El avance entre diapositivas es manual.</a:t>
            </a:r>
          </a:p>
          <a:p xmlns:a="http://schemas.openxmlformats.org/drawingml/2006/main">
            <a:r>
              <a:t>Entrada: Entrada. Metas: 20% × $20 = $4</a:t>
            </a:r>
          </a:p>
          <a:p xmlns:a="http://schemas.openxmlformats.org/drawingml/2006/main">
            <a:r>
              <a:t>Clic 1: Min 54. 60% + 20% + 10% + 5% + 10% = 105%</a:t>
            </a:r>
          </a:p>
          <a:p xmlns:a="http://schemas.openxmlformats.org/drawingml/2006/main">
            <a:r>
              <a:t>Clic 2: Min 55. Al cambiar solo $3 por $4, el plan distribuye $21.</a:t>
            </a:r>
          </a:p>
          <a:p xmlns:a="http://schemas.openxmlformats.org/drawingml/2006/main">
            <a:r>
              <a:t>Clic 3: Min 56. C33 =100% es fijo. Tu suma comprueba el reparto.</a:t>
            </a:r>
          </a:p>
          <a:p xmlns:a="http://schemas.openxmlformats.org/drawingml/2006/main">
            <a:r>
              <a:t>PAUSA DEL FACILITADOR: Un hallazgo por clic. Antes de mostrar $21, pide que lo anticipen. Contrasta el total fijo de C33 con las operaciones y pide una explicación propia hasta min 58.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El reparto que Sofía puede elegir.</a:t>
            </a:r>
          </a:p>
          <a:p xmlns:a="http://schemas.openxmlformats.org/drawingml/2006/main">
            <a:r>
              <a:t>TIEMPO: 58–63 min, 4 min de actividad y 1 min de apoyo. Avance manual.</a:t>
            </a:r>
          </a:p>
          <a:p xmlns:a="http://schemas.openxmlformats.org/drawingml/2006/main">
            <a:r>
              <a:t>PROPÓSITO: Preparar la mejora del reparto sin imponer una única solución.</a:t>
            </a:r>
          </a:p>
          <a:p xmlns:a="http://schemas.openxmlformats.org/drawingml/2006/main">
            <a:r>
              <a:t>PROCEDIMIENTO: Antes de calcular un plan nuevo con IA, cada estudiante elige qué porcentaje cambia y qué prioridad sostiene. La suma debe ser 100%. Comparar propuestas en pareja. Mantener importes de solución en notas hasta completar el segundo intento.</a:t>
            </a:r>
          </a:p>
          <a:p xmlns:a="http://schemas.openxmlformats.org/drawingml/2006/main">
            <a:r>
              <a:t>DOS EJEMPLOS VÁLIDOS PARA RETROALIMENTAR, NO SOLUCIONES ÚNICAS: A, conservar Metas=20% y bajar Gasto diario a 55%: 55/20/10/5/10, importes $11/$4/$2/$1/$2. B, volver a Metas=15%: 60/15/10/5/10, importes $12/$3/$2/$1/$2. Ambos suman 100% y $20. A reduce gasto diario y acelera una meta. B conserva el reparto inicial.</a:t>
            </a:r>
          </a:p>
          <a:p xmlns:a="http://schemas.openxmlformats.org/drawingml/2006/main">
            <a:r>
              <a:t>EVIDENCIA: Porcentajes nuevos y una razón de cambio. CRITERIO: justificable y completo, sin pedir a IA que decida la prioridad.</a:t>
            </a:r>
          </a:p>
          <a:p xmlns:a="http://schemas.openxmlformats.org/drawingml/2006/main">
            <a:r>
              <a:t>ERROR FRECUENTE: dejar 105% por querer conservar todas las cuentas. PISTA: ¿cuántos puntos porcentuales sobran? El semáforo del plan principal solo valida C10:C14.</a:t>
            </a:r>
          </a:p>
          <a:p xmlns:a="http://schemas.openxmlformats.org/drawingml/2006/main">
            <a:r>
              <a:t>CONEXIÓN: Finanzas, segundo intento. El juicio propio se evalúa aunque otra propuesta también sea válida. Bloom Crear solo si diseña una solución propia y la fundamenta, no porque IA produzca la tabla.</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2 clics para revelar los grupos restantes. El siguiente clic después del último grupo avanza a otra diapositiva. El avance entre diapositivas es manual.</a:t>
            </a:r>
          </a:p>
          <a:p xmlns:a="http://schemas.openxmlformats.org/drawingml/2006/main">
            <a:r>
              <a:t>Entrada: Entrada. Dos decisiones posibles para el personaje</a:t>
            </a:r>
          </a:p>
          <a:p xmlns:a="http://schemas.openxmlformats.org/drawingml/2006/main">
            <a:r>
              <a:t>Clic 1: Min 58:30. Decisión Gasto diario Metas Otras cuentas A. Priorizar la meta 55% 20% 10% / 5% / 10% B. Conservar e</a:t>
            </a:r>
          </a:p>
          <a:p xmlns:a="http://schemas.openxmlformats.org/drawingml/2006/main">
            <a:r>
              <a:t>Clic 2: Min 59:30. También puedes proponer otra distribución que sume 100%. Tu razón explica qué prioridad gana espacio</a:t>
            </a:r>
          </a:p>
          <a:p xmlns:a="http://schemas.openxmlformats.org/drawingml/2006/main">
            <a:r>
              <a:t>PAUSA DEL FACILITADOR: Muestra las opciones después de escuchar una propuesta. Deja hasta min 63 para elegir y justificar.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Prompt mejorado para el segundo intento.</a:t>
            </a:r>
          </a:p>
          <a:p xmlns:a="http://schemas.openxmlformats.org/drawingml/2006/main">
            <a:r>
              <a:t>TIEMPO: 63–67 min, 3 min de actividad y 1 min de apoyo. Avance manual.</a:t>
            </a:r>
          </a:p>
          <a:p xmlns:a="http://schemas.openxmlformats.org/drawingml/2006/main">
            <a:r>
              <a:t>PROPÓSITO: Integrar retroalimentación y elección propia en un prompt completo.</a:t>
            </a:r>
          </a:p>
          <a:p xmlns:a="http://schemas.openxmlformats.org/drawingml/2006/main">
            <a:r>
              <a:t>PROCEDIMIENTO: El prompt visible modela la decisión A. El estudiante adapta Datos a su propia propuesta de 100% y cambia Escenario si su prioridad es distinta. Conservar el resto de PEDIR. Guardar el prompt inicial antes de sustituirlo.</a:t>
            </a:r>
          </a:p>
          <a:p xmlns:a="http://schemas.openxmlformats.org/drawingml/2006/main">
            <a:r>
              <a:t>COMPROBACIÓN BREVE, min 64: ¿Qué pieza cambia cuando decides otra distribución? RESPUESTA: Datos, junto con la razón en Escenario.</a:t>
            </a:r>
          </a:p>
          <a:p xmlns:a="http://schemas.openxmlformats.org/drawingml/2006/main">
            <a:r>
              <a:t>PROMPT PARA COPIAR:</a:t>
            </a:r>
          </a:p>
          <a:p xmlns:a="http://schemas.openxmlformats.org/drawingml/2006/main">
            <a:r>
              <a:t>P: Propósito</a:t>
            </a:r>
          </a:p>
          <a:p xmlns:a="http://schemas.openxmlformats.org/drawingml/2006/main">
            <a:r>
              <a:t>Recalcula el presupuesto corregido de Sofía y su plazo.</a:t>
            </a:r>
          </a:p>
          <a:p xmlns:a="http://schemas.openxmlformats.org/drawingml/2006/main">
            <a:r>
              <a:t/>
            </a:r>
            <a:endParaRPr/>
          </a:p>
          <a:p xmlns:a="http://schemas.openxmlformats.org/drawingml/2006/main">
            <a:r>
              <a:t>E: Escenario</a:t>
            </a:r>
          </a:p>
          <a:p xmlns:a="http://schemas.openxmlformats.org/drawingml/2006/main">
            <a:r>
              <a:t>Caso ficticio. Elijo priorizar Metas. Compararé la nueva versión con el plan inicial y comprobaré sus fórmulas.</a:t>
            </a:r>
          </a:p>
          <a:p xmlns:a="http://schemas.openxmlformats.org/drawingml/2006/main">
            <a:r>
              <a:t/>
            </a:r>
            <a:endParaRPr/>
          </a:p>
          <a:p xmlns:a="http://schemas.openxmlformats.org/drawingml/2006/main">
            <a:r>
              <a:t>D: Datos</a:t>
            </a:r>
          </a:p>
          <a:p xmlns:a="http://schemas.openxmlformats.org/drawingml/2006/main">
            <a:r>
              <a:t>$20 por semana. Mi decisión: Gasto diario 55%, Metas 20%, Yo del futuro 10%, Compartir 5%, Aprender 10%. Cuatro pagos por mes durante 12 meses. Meta: $60, solo con Metas.</a:t>
            </a:r>
          </a:p>
          <a:p xmlns:a="http://schemas.openxmlformats.org/drawingml/2006/main">
            <a:r>
              <a:t/>
            </a:r>
            <a:endParaRPr/>
          </a:p>
          <a:p xmlns:a="http://schemas.openxmlformats.org/drawingml/2006/main">
            <a:r>
              <a:t>I: Indicaciones de formato</a:t>
            </a:r>
          </a:p>
          <a:p xmlns:a="http://schemas.openxmlformats.org/drawingml/2006/main">
            <a:r>
              <a:t>Tabla: cuenta, porcentaje, semana, enero a diciembre y año. Fórmulas equivalentes a Excel. Plazo en semanas y pagos enteros. Comparación antes/después y dos comprobaciones.</a:t>
            </a:r>
          </a:p>
          <a:p xmlns:a="http://schemas.openxmlformats.org/drawingml/2006/main">
            <a:r>
              <a:t/>
            </a:r>
            <a:endParaRPr/>
          </a:p>
          <a:p xmlns:a="http://schemas.openxmlformats.org/drawingml/2006/main">
            <a:r>
              <a:t>R: Restricciones</a:t>
            </a:r>
          </a:p>
          <a:p xmlns:a="http://schemas.openxmlformats.org/drawingml/2006/main">
            <a:r>
              <a:t>Conserva mi reparto y calendario. No añadas ingresos ni rendimientos. Explica las unidades. Si falta un dato, pregúntalo. Yo justifico la prioridad.</a:t>
            </a:r>
          </a:p>
          <a:p xmlns:a="http://schemas.openxmlformats.org/drawingml/2006/main">
            <a:r>
              <a:t>RESULTADOS DEL EJEMPLO A, SOLO EN NOTAS: semana $11/$4/$2/$1/$2. Mes $44/$16/$8/$4/$8. Año $528/$192/$96/$48/$96. Total $20/$80/$960. Meta $60÷$4=15 semanas.</a:t>
            </a:r>
          </a:p>
          <a:p xmlns:a="http://schemas.openxmlformats.org/drawingml/2006/main">
            <a:r>
              <a:t>EVIDENCIA: PEDIR inicial y mejorado con porcentajes explícitos. CRITERIO: representa una decisión propia, respeta datos y solicita pruebas.</a:t>
            </a:r>
          </a:p>
          <a:p xmlns:a="http://schemas.openxmlformats.org/drawingml/2006/main">
            <a:r>
              <a:t>ERROR FRECUENTE: repetir 60/20 aunque haya escogido A. PISTA: comparar cada porcentaje del nuevo prompt con C10:C14.</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4 clics para revelar los grupos restantes. El siguiente clic después del último grupo avanza a otra diapositiva. El avance entre diapositivas es manual.</a:t>
            </a:r>
          </a:p>
          <a:p xmlns:a="http://schemas.openxmlformats.org/drawingml/2006/main">
            <a:r>
              <a:t>Entrada: Entrada. P: Propósito + Recalcula el presupuesto corregido de Sofía y su plazo.</a:t>
            </a:r>
          </a:p>
          <a:p xmlns:a="http://schemas.openxmlformats.org/drawingml/2006/main">
            <a:r>
              <a:t>Clic 1: Min 63:30. E: Escenario + Caso ficticio. Elijo priorizar Metas. Compararé la nueva versión con el plan inicial y comprobaré su</a:t>
            </a:r>
          </a:p>
          <a:p xmlns:a="http://schemas.openxmlformats.org/drawingml/2006/main">
            <a:r>
              <a:t>Clic 2: Min 64. D: Datos + $20 por semana. Mi decisión: Gasto diario 55%, Metas 20%, Yo del futuro 10%, Compartir 5%, Aprender </a:t>
            </a:r>
          </a:p>
          <a:p xmlns:a="http://schemas.openxmlformats.org/drawingml/2006/main">
            <a:r>
              <a:t>Clic 3: Min 64:45. I: Indicaciones de formato + Tabla: cuenta, porcentaje, semana, enero a diciembre y año. Fórmulas equivalentes a Excel. Plazo en </a:t>
            </a:r>
          </a:p>
          <a:p xmlns:a="http://schemas.openxmlformats.org/drawingml/2006/main">
            <a:r>
              <a:t>Clic 4: Min 65:15. R: Restricciones + Conserva mi reparto y calendario. No añadas ingresos ni rendimientos. Explica las unidades. Si falta</a:t>
            </a:r>
          </a:p>
          <a:p xmlns:a="http://schemas.openxmlformats.org/drawingml/2006/main">
            <a:r>
              <a:t>PAUSA DEL FACILITADOR: Revela PEDIR en orden. En min 64, pregunta qué pieza cambia con otra distribución. Da el tiempo restante para adaptar el prompt.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El segundo intento en Excel.</a:t>
            </a:r>
          </a:p>
          <a:p xmlns:a="http://schemas.openxmlformats.org/drawingml/2006/main">
            <a:r>
              <a:t>TIEMPO: 67–75 min, 6 min de actividad y 2 min de apoyo. Avance manual.</a:t>
            </a:r>
          </a:p>
          <a:p xmlns:a="http://schemas.openxmlformats.org/drawingml/2006/main">
            <a:r>
              <a:t>PROPÓSITO: Aplicar la decisión, comprobar la mejora y explicar el efecto.</a:t>
            </a:r>
          </a:p>
          <a:p xmlns:a="http://schemas.openxmlformats.org/drawingml/2006/main">
            <a:r>
              <a:t>PROCEDIMIENTO: En una segunda copia del plan principal usar D6=$20, C10:C14 con el reparto elegido y las fórmulas mensuales de 4 pagos. Escribir meta/motivo y costo $60 en E22. Verificar que E23 usa E22/D11 y añadir redondeo a pagos completos si procede. Si se anota la corrección en RETO, actualizar % e importes y sustituir el total fijo de C33 por =SUM(C28:C32) solo en esa copia. Revisar ambas sumas; E17 valida únicamente el plan principal. Conservar el reto inicial en la primera versión.</a:t>
            </a:r>
          </a:p>
          <a:p xmlns:a="http://schemas.openxmlformats.org/drawingml/2006/main">
            <a:r>
              <a:t>PREGUNTA CLAVE 4, min 72: ¿Qué fórmula puedes explicar sin IA y qué cambió por tu decisión? RESPUESTA POSIBLE A: D11=$D$6*C11=$20×20%=$4 por semana. Al aumentar Metas baja Gasto diario a 55%. Plazo $60/$4=15 semanas.</a:t>
            </a:r>
          </a:p>
          <a:p xmlns:a="http://schemas.openxmlformats.org/drawingml/2006/main">
            <a:r>
              <a:t>VERIFICACIONES: 100%, semana $20, cada mes $80, año $960 con 48 pagos, meta financiada solo por Metas. Si eligió B, Metas $3 por semana, $12 por mes, $144 por año y meta $60 en 20 semanas.</a:t>
            </a:r>
          </a:p>
          <a:p xmlns:a="http://schemas.openxmlformats.org/drawingml/2006/main">
            <a:r>
              <a:t>EVIDENCIA: Dos versiones, prompt/salida, dos operaciones propias, fórmula/unidad del plazo y motivo del ajuste. CRITERIO: recalcula todos los periodos afectados, no solo una celda final.</a:t>
            </a:r>
          </a:p>
          <a:p xmlns:a="http://schemas.openxmlformats.org/drawingml/2006/main">
            <a:r>
              <a:t>PISTA: si los meses no cambian, revisar si se borró una fórmula o si el modo de cálculo actualiza el archivo. Ofrecer dos minutos de apoyo para reparar una fórmula, sin completar todas las filas por el alumno.</a:t>
            </a:r>
          </a:p>
          <a:p xmlns:a="http://schemas.openxmlformats.org/drawingml/2006/main">
            <a:r>
              <a:t>COLABORACIÓN: intercambiar roles de quien opera y quien verifica. Retroalimentar la explicación y aceptar propuestas distintas que cumplan los criterios.</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4 clics para revelar los grupos restantes. El siguiente clic después del último grupo avanza a otra diapositiva. El avance entre diapositivas es manual.</a:t>
            </a:r>
          </a:p>
          <a:p xmlns:a="http://schemas.openxmlformats.org/drawingml/2006/main">
            <a:r>
              <a:t>Entrada: Entrada. 1. En otra copia: D6 = $20 y tu distribución de 100%.</a:t>
            </a:r>
          </a:p>
          <a:p xmlns:a="http://schemas.openxmlformats.org/drawingml/2006/main">
            <a:r>
              <a:t>Clic 1: Min 67:15. 2. Recalcula semana, los 12 meses y año con fórmulas.</a:t>
            </a:r>
          </a:p>
          <a:p xmlns:a="http://schemas.openxmlformats.org/drawingml/2006/main">
            <a:r>
              <a:t>Clic 2: Min 67:30. 3. Usa E22 para el costo y verifica E23 en semanas.</a:t>
            </a:r>
          </a:p>
          <a:p xmlns:a="http://schemas.openxmlformats.org/drawingml/2006/main">
            <a:r>
              <a:t>Clic 3: Min 67:45. 4. Contrasta la IA con dos operaciones y guarda la mejora.</a:t>
            </a:r>
          </a:p>
          <a:p xmlns:a="http://schemas.openxmlformats.org/drawingml/2006/main">
            <a:r>
              <a:t>Clic 4: Min 72. Min 72: explica una fórmula y el efecto de tu decisión sin IA.</a:t>
            </a:r>
          </a:p>
          <a:p xmlns:a="http://schemas.openxmlformats.org/drawingml/2006/main">
            <a:r>
              <a:t>PAUSA DEL FACILITADOR: Explica los cuatro pasos en 45 s. Pausa mientras trabajan. La pregunta de min 72 aparece con un clic adicional. Reserva apoyo hasta min 75.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La mejora del ejemplo A.</a:t>
            </a:r>
          </a:p>
          <a:p xmlns:a="http://schemas.openxmlformats.org/drawingml/2006/main">
            <a:r>
              <a:t>TIEMPO: 75–78 min, 3 min de actividad y 0 min de apoyo. Avance manual.</a:t>
            </a:r>
          </a:p>
          <a:p xmlns:a="http://schemas.openxmlformats.org/drawingml/2006/main">
            <a:r>
              <a:t>PROPÓSITO: Mostrar un resultado de comparación después del segundo intento, sin imponerlo como solución única. Tabla calculada para el ejemplo A, no salida real ejecutada de IA.</a:t>
            </a:r>
          </a:p>
          <a:p xmlns:a="http://schemas.openxmlformats.org/drawingml/2006/main">
            <a:r>
              <a:t>SOLUCIÓN: Distribución 55/20/10/5/10 de $20. Semana $11/$4/$2/$1/$2. Mes $44/$16/$8/$4/$8. Año $528/$192/$96/$48/$96. Cada mes tiene cuatro pagos. Total $960. Meta de $60:15 semanas, comprobación 15×$4=$60.</a:t>
            </a:r>
          </a:p>
          <a:p xmlns:a="http://schemas.openxmlformats.org/drawingml/2006/main">
            <a:r>
              <a:t>PROCEDIMIENTO: Solicitar que comparen sus resultados con la operación pertinente. Si escogieron otra distribución, comparar reglas y unidades, no copiar importes de A.</a:t>
            </a:r>
          </a:p>
          <a:p xmlns:a="http://schemas.openxmlformats.org/drawingml/2006/main">
            <a:r>
              <a:t>EVIDENCIA: “Acepté __ porque __. Corregí __ tras comprobar __. Elegí __ porque __”. CRITERIO: distingue aporte de IA, prueba propia y prioridad.</a:t>
            </a:r>
          </a:p>
          <a:p xmlns:a="http://schemas.openxmlformats.org/drawingml/2006/main">
            <a:r>
              <a:t>ERROR FRECUENTE: decir que todo el año es ahorro. PISTA: identificar cuál cuenta se está sumando. Se trata de asignación planeada y los saldos requieren registro de movimientos.</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1 clic para revelar los grupos restantes. El siguiente clic después del último grupo avanza a otra diapositiva. El avance entre diapositivas es manual.</a:t>
            </a:r>
          </a:p>
          <a:p xmlns:a="http://schemas.openxmlformats.org/drawingml/2006/main">
            <a:r>
              <a:t>Entrada: Entrada. Cuenta % Semana Mes Año Gasto diario 55% $11 $44 $528 Metas 20% $4 $16 $192 Yo del futuro 10% $2 $8 </a:t>
            </a:r>
          </a:p>
          <a:p xmlns:a="http://schemas.openxmlformats.org/drawingml/2006/main">
            <a:r>
              <a:t>Clic 1: Min 76:30. Meta de $60: 15 semanas. Comprobación: 15 × $4 = $60. Ejemplo A calculado. Tu reparto puede producir</a:t>
            </a:r>
          </a:p>
          <a:p xmlns:a="http://schemas.openxmlformats.org/drawingml/2006/main">
            <a:r>
              <a:t>PAUSA DEL FACILITADOR: Primero compara cuentas y totales. Revela después plazo y prueba inversa, solicitando explicar la decisión.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La evidencia en Talon Academy.</a:t>
            </a:r>
          </a:p>
          <a:p xmlns:a="http://schemas.openxmlformats.org/drawingml/2006/main">
            <a:r>
              <a:t>TIEMPO: 78–84 min, 5 min de actividad y 1 min de apoyo. Avance manual.</a:t>
            </a:r>
          </a:p>
          <a:p xmlns:a="http://schemas.openxmlformats.org/drawingml/2006/main">
            <a:r>
              <a:t>PROPÓSITO: Preparar la evidencia del presupuesto anual y el proceso de IA.</a:t>
            </a:r>
          </a:p>
          <a:p xmlns:a="http://schemas.openxmlformats.org/drawingml/2006/main">
            <a:r>
              <a:t>PROCEDIMIENTO: Revisar producto y proceso. La evidencia puede reunirse en una hoja de bitácora dentro de la copia Excel o en el formato que indique el facilitador en Talon Academy. No presuponer un menú, SCORM o modalidad de entrega concreta. Incluir una copia que abra y conserve fórmulas. Cada estudiante consulta después la retroalimentación disponible.</a:t>
            </a:r>
          </a:p>
          <a:p xmlns:a="http://schemas.openxmlformats.org/drawingml/2006/main">
            <a:r>
              <a:t>PREGUNTA CLAVE 5, min 80: ¿Qué aceptaste, qué corregiste y por qué? RESPUESTA: una afirmación concreta sobre una salida, la operación independiente que la respalda y la prioridad personal o ficticia elegida.</a:t>
            </a:r>
          </a:p>
          <a:p xmlns:a="http://schemas.openxmlformats.org/drawingml/2006/main">
            <a:r>
              <a:t>EVIDENCIA: Presupuesto de doce meses, meta/motivo/costo/plazo, PEDIR inicial y mejorado, salida real o rotulación de trabajo manual si faltó acceso, dos comprobaciones, primera versión y mejora, decisión y reflexión emocional. Si no usaron IA por falta de acceso, acordar cuándo completar ese componente sin fingir su uso.</a:t>
            </a:r>
          </a:p>
          <a:p xmlns:a="http://schemas.openxmlformats.org/drawingml/2006/main">
            <a:r>
              <a:t>CRITERIO: producto y proceso permiten explicar la decisión. </a:t>
            </a:r>
          </a:p>
          <a:p xmlns:a="http://schemas.openxmlformats.org/drawingml/2006/main">
            <a:r>
              <a:t>PISTA: comprobar uno por uno antes de enviar. Dar un minuto de apoyo para nombrar el archivo o recuperar una fórmula. Conexión finanzas, diapositivas 11 y 12.</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2 clics para revelar los grupos restantes. El siguiente clic después del último grupo avanza a otra diapositiva. El avance entre diapositivas es manual.</a:t>
            </a:r>
          </a:p>
          <a:p xmlns:a="http://schemas.openxmlformats.org/drawingml/2006/main">
            <a:r>
              <a:t>Entrada: Entrada. Proyecto personal de 12 meses con fórmulas Meta, motivo, costo y plazo en semanas</a:t>
            </a:r>
          </a:p>
          <a:p xmlns:a="http://schemas.openxmlformats.org/drawingml/2006/main">
            <a:r>
              <a:t>Clic 1: Min 79. Prompt inicial y mejorado con sus resultados Dos comprobaciones independientes Corrección, razón y r</a:t>
            </a:r>
          </a:p>
          <a:p xmlns:a="http://schemas.openxmlformats.org/drawingml/2006/main">
            <a:r>
              <a:t>Clic 2: Min 81. talonacademy.perladigital.net</a:t>
            </a:r>
          </a:p>
          <a:p xmlns:a="http://schemas.openxmlformats.org/drawingml/2006/main">
            <a:r>
              <a:t>PAUSA DEL FACILITADOR: Producto, proceso y destino se revelan separados. En min 80, pide qué aceptó y corrigió cada estudiante. Da tiempo para preparar la evidencia hasta min 84.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Criterios y reflexión de cierre.</a:t>
            </a:r>
          </a:p>
          <a:p xmlns:a="http://schemas.openxmlformats.org/drawingml/2006/main">
            <a:r>
              <a:t>TIEMPO: 84–90 min, 4 min de actividad y 2 min de apoyo. Avance manual.</a:t>
            </a:r>
          </a:p>
          <a:p xmlns:a="http://schemas.openxmlformats.org/drawingml/2006/main">
            <a:r>
              <a:t>PROPÓSITO: Evaluar el aprendizaje observable y cerrar con autorregulación.</a:t>
            </a:r>
          </a:p>
          <a:p xmlns:a="http://schemas.openxmlformats.org/drawingml/2006/main">
            <a:r>
              <a:t>PROCEDIMIENTO: Revisión por pares durante dos minutos, explicación propia durante uno y reflexión breve. Usar los dos minutos de apoyo para archivos que no abren o evidencia faltante, sin extender más allá de 90. Comprobación breve, min 88: confirmar que el archivo abre y una fórmula sigue actualizando resultados.</a:t>
            </a:r>
          </a:p>
          <a:p xmlns:a="http://schemas.openxmlformats.org/drawingml/2006/main">
            <a:r>
              <a:t>CRITERIOS S2: cinco cuentas 100%. Ingreso y asignaciones coherentes con 48 pagos declarados o con la extensión identificada. Doce meses con fórmulas. Meta, costo y plazo coherentes. Dos comprobaciones independientes. Decisión con motivo. Prompt/resultado y corrección trazables.</a:t>
            </a:r>
          </a:p>
          <a:p xmlns:a="http://schemas.openxmlformats.org/drawingml/2006/main">
            <a:r>
              <a:t>ALINEACIÓN: Rúbrica del bloque 1: presupuesto/proyecciones 40%, IA/verificación 30%, reflexión emocional 30%. Son pesos del bloque, no puntos nuevos ni una nota automática de esta sesión. Niveles institucionales 1,3,5: insuficiente, aceptable, sobresaliente. Observar precisión e integridad, documentación del uso de IA y relación entre emoción, valor y estrategia.</a:t>
            </a:r>
          </a:p>
          <a:p xmlns:a="http://schemas.openxmlformats.org/drawingml/2006/main">
            <a:r>
              <a:t>REFLEXIÓN: “Al detectar un error sentí __. Para continuar hice __. Mi decisión fue __ porque __”. Puede referirse al personaje ficticio. Pulso opcional en el cierre: qué se lleva, qué quedó confuso y energía de 1 a 5, sin exigir instrumento adicional.</a:t>
            </a:r>
          </a:p>
          <a:p xmlns:a="http://schemas.openxmlformats.org/drawingml/2006/main">
            <a:r>
              <a:t>EVIDENCIA: explicación y entrega final. CRITERIO: la persona respalda su decisión con operaciones y expresa una estrategia ante frustración.</a:t>
            </a:r>
          </a:p>
          <a:p xmlns:a="http://schemas.openxmlformats.org/drawingml/2006/main">
            <a:r>
              <a:t>AUTOEVALUACIÓN DEL FACILITADOR: ¿intercalé participación cada 20 min como máximo, preguntas cada ocho aproximadamente y pistas tras 2–3 min? ¿Escuché explicaciones o solo miré tablas? Consultar retroalimentación en Talon Academy después de la clase.</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5 clics para revelar los grupos restantes. El siguiente clic después del último grupo avanza a otra diapositiva. El avance entre diapositivas es manual.</a:t>
            </a:r>
          </a:p>
          <a:p xmlns:a="http://schemas.openxmlformats.org/drawingml/2006/main">
            <a:r>
              <a:t>Entrada: Entrada. ¿Tu evidencia permite comprobarlo?</a:t>
            </a:r>
          </a:p>
          <a:p xmlns:a="http://schemas.openxmlformats.org/drawingml/2006/main">
            <a:r>
              <a:t>Clic 1: Min 84:30. Cinco cuentas: 100% y dinero distribuido según el calendario.</a:t>
            </a:r>
          </a:p>
          <a:p xmlns:a="http://schemas.openxmlformats.org/drawingml/2006/main">
            <a:r>
              <a:t>Clic 2: Min 85. Doce meses, fórmulas y plazo con unidad correcta.</a:t>
            </a:r>
          </a:p>
          <a:p xmlns:a="http://schemas.openxmlformats.org/drawingml/2006/main">
            <a:r>
              <a:t>Clic 3: Min 85:30. Dos pruebas propias y una decisión con razón.</a:t>
            </a:r>
          </a:p>
          <a:p xmlns:a="http://schemas.openxmlformats.org/drawingml/2006/main">
            <a:r>
              <a:t>Clic 4: Min 86. “Al detectar un error sentí __. Para continuar hice __”.</a:t>
            </a:r>
          </a:p>
          <a:p xmlns:a="http://schemas.openxmlformats.org/drawingml/2006/main">
            <a:r>
              <a:t>Clic 5: Min 88. Min 88: el archivo abre y conserva sus fórmulas.</a:t>
            </a:r>
          </a:p>
          <a:p xmlns:a="http://schemas.openxmlformats.org/drawingml/2006/main">
            <a:r>
              <a:t>PAUSA DEL FACILITADOR: Criterios por clic, reflexión después y comprobación de apertura en min 88. Termina con los dos minutos de apoyo, a min 90.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SEMANA 2, BLOQUE 1. Extensión: un calendario de 52 pagos.</a:t>
            </a:r>
          </a:p>
          <a:p xmlns:a="http://schemas.openxmlformats.org/drawingml/2006/main">
            <a:r>
              <a:t>TIEMPO: Extensión opcional fuera de la sesión. Avance manual.</a:t>
            </a:r>
          </a:p>
          <a:p xmlns:a="http://schemas.openxmlformats.org/drawingml/2006/main">
            <a:r>
              <a:t>PROPÓSITO: Comparar calendarios solo si se solicita ampliar la práctica. Esta extensión queda fuera de los 90 min y no sustituye el reto de Sofía ni el calendario base.</a:t>
            </a:r>
          </a:p>
          <a:p xmlns:a="http://schemas.openxmlformats.org/drawingml/2006/main">
            <a:r>
              <a:t>DATOS: Ejemplo declarado, cinco pagos en meses 1,4,7,10 y cuatro en los otros ocho. No representa un calendario real validado para una fecha de inicio. Un calendario real necesita fecha del primer pago y frecuencia. No afirmar que cualquier año tiene exactamente 52 pagos.</a:t>
            </a:r>
          </a:p>
          <a:p xmlns:a="http://schemas.openxmlformats.org/drawingml/2006/main">
            <a:r>
              <a:t>PROMPT PEDIR PARA COPIAR:</a:t>
            </a:r>
          </a:p>
          <a:p xmlns:a="http://schemas.openxmlformats.org/drawingml/2006/main">
            <a:r>
              <a:t>P: Propósito. Compara mi presupuesto base con un calendario alternativo de pagos.</a:t>
            </a:r>
          </a:p>
          <a:p xmlns:a="http://schemas.openxmlformats.org/drawingml/2006/main">
            <a:r>
              <a:t>E: Escenario. Caso ficticio de clase. Es una extensión del modelo de cuatro pagos mensuales.</a:t>
            </a:r>
          </a:p>
          <a:p xmlns:a="http://schemas.openxmlformats.org/drawingml/2006/main">
            <a:r>
              <a:t>D: Datos. $10 por semana. Gasto diario 60%, Metas 15%, Yo del futuro 10%, Compartir 5%, Aprender 10%. Base: 4 pagos por mes durante 12 meses. Alternativa: 5 pagos en enero, abril, julio y octubre, 4 en los demás.</a:t>
            </a:r>
          </a:p>
          <a:p xmlns:a="http://schemas.openxmlformats.org/drawingml/2006/main">
            <a:r>
              <a:t>I: Indicaciones de formato. Tabla de enero a diciembre: número de pagos, ingreso y cinco asignaciones. Fórmulas mensuales, totales por cuenta y diferencia anual. Explica dos comprobaciones.</a:t>
            </a:r>
          </a:p>
          <a:p xmlns:a="http://schemas.openxmlformats.org/drawingml/2006/main">
            <a:r>
              <a:t>R: Restricciones. Usa solo los datos, sin rendimientos. Declara que es un calendario de ejemplo. No deduzcas fechas reales. Distingue asignación de saldo.</a:t>
            </a:r>
          </a:p>
          <a:p xmlns:a="http://schemas.openxmlformats.org/drawingml/2006/main">
            <a:r>
              <a:t>PROCEDIMIENTO: Usar una copia adicional. Recalcular E/H/K/N10:14 con cinco pagos, conservar los otros meses a cuatro y dejar Q10:Q15 como sumas. No cambiar solo Q15.</a:t>
            </a:r>
          </a:p>
          <a:p xmlns:a="http://schemas.openxmlformats.org/drawingml/2006/main">
            <a:r>
              <a:t>SOLUCIÓN: 4×5+8×4=52 pagos. Año $520. Por cuenta: $312/$78/$52/$26/$52. Mes de cinco pagos: $30/$7.50/$5/$2.50/$5. Diferencia respecto de $480: $40. Dos comprobaciones: conteo de pagos × $10 y suma de cinco totales anuales.</a:t>
            </a:r>
          </a:p>
          <a:p xmlns:a="http://schemas.openxmlformats.org/drawingml/2006/main">
            <a:r>
              <a:t>FUENTE: referencia visual de IA S2 y notas, calendario didáctico. Criterio de evaluación: coherencia con el calendario identificado, no usar $520 como requisito universal.</a:t>
            </a:r>
          </a:p>
          <a:p xmlns:a="http://schemas.openxmlformats.org/drawingml/2006/main">
            <a:r>
              <a:t>FUENTES: S2_Clase_El_Metodo_de_las_Cuentas.pptx y notas pertinentes. Presupuesto_SistemaMiller_AIP.xlsx, hojas Instrucciones y Mi Presupuesto Anual. Formato_Instruccional_090826.docx, secuencia presencial y regla 90/20/8. PropuestaCurricular_09032026_Vcorregida.docx, S2 y bloque 1. Bloom con IA: UOC/eLearning Innovation Center, junio de 2023.</a:t>
            </a:r>
          </a:p>
          <a:p xmlns:a="http://schemas.openxmlformats.org/drawingml/2006/main">
            <a:r>
              <a:t>APOYO: Si hay bloqueo durante 2–3 min, ofrecer la pista indicada y dejar que el estudiante complete la operación. Se admiten casos ficticios. La emoción y las prioridades se explican de forma voluntaria.</a:t>
            </a:r>
          </a:p>
          <a:p xmlns:a="http://schemas.openxmlformats.org/drawingml/2006/main">
            <a:r>
              <a:t>EVALUACIÓN: Observar la acción del estudiante y su explicación. La salida de IA por sí sola no demuestra dominio.</a:t>
            </a:r>
          </a:p>
          <a:p xmlns:a="http://schemas.openxmlformats.org/drawingml/2006/main">
            <a:r>
              <a:t/>
            </a:r>
            <a:endParaRPr/>
          </a:p>
          <a:p xmlns:a="http://schemas.openxmlformats.org/drawingml/2006/main">
            <a:r>
              <a:t>ANIMACIONES Y RITMO: Desvanecer, 0.4 segundos. Encabezado, minuto y duración permanecen visibles. El primer grupo entra al abrir. Después hay 2 clics para revelar los grupos restantes. El siguiente clic después del último grupo avanza a otra diapositiva. El avance entre diapositivas es manual.</a:t>
            </a:r>
          </a:p>
          <a:p xmlns:a="http://schemas.openxmlformats.org/drawingml/2006/main">
            <a:r>
              <a:t>Entrada: Entrada. Modelo de ejemplo Pagos Total a $10 Plantilla: 12 meses × 4 48 $480 Alternativa: 4 meses × 5 + 8 mes</a:t>
            </a:r>
          </a:p>
          <a:p xmlns:a="http://schemas.openxmlformats.org/drawingml/2006/main">
            <a:r>
              <a:t>Clic 1: Después de comparar ambos modelos. Diferencia: 4 pagos adicionales × $10 = $40</a:t>
            </a:r>
          </a:p>
          <a:p xmlns:a="http://schemas.openxmlformats.org/drawingml/2006/main">
            <a:r>
              <a:t>Clic 2: Después de explicar la diferencia. El calendario alternativo debe figurar en Datos de PEDIR. Un calendario real necesita fecha de inici</a:t>
            </a:r>
          </a:p>
          <a:p xmlns:a="http://schemas.openxmlformats.org/drawingml/2006/main">
            <a:r>
              <a:t>PAUSA DEL FACILITADOR: Extensión opcional fuera de los 90 min. Espera la operación de la diferencia antes de revelarla. Los minutos son referencias de la sesión, no disparadores automáticos. Si el grupo necesita apoyo, mantén la diapositiva hasta recuperar el paso y ajusta dentro de su margen.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08dffa0e25452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5307cdad4b9466b" /><Relationship Type="http://schemas.openxmlformats.org/officeDocument/2006/relationships/slideLayout" Target="/ppt/slideLayouts/slideLayout1.xml" Id="R4afbb81b418b43c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afbb81b418b43c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0d1aefeb9ad42f5" /><Relationship Type="http://schemas.openxmlformats.org/officeDocument/2006/relationships/notesSlide" Target="/ppt/notesSlides/notesSlide1.xml" Id="R08871c710d1b40e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4f5cdb545bc449b" /><Relationship Type="http://schemas.openxmlformats.org/officeDocument/2006/relationships/notesSlide" Target="/ppt/notesSlides/notesSlide2.xml" Id="R587227337c684b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9d44706a553470f" /><Relationship Type="http://schemas.openxmlformats.org/officeDocument/2006/relationships/notesSlide" Target="/ppt/notesSlides/notesSlide3.xml" Id="R5547a0c135ef484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2a7c1144e16468b" /><Relationship Type="http://schemas.openxmlformats.org/officeDocument/2006/relationships/notesSlide" Target="/ppt/notesSlides/notesSlide4.xml" Id="R646ed1763baf493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e5bcc0561bd41a9" /><Relationship Type="http://schemas.openxmlformats.org/officeDocument/2006/relationships/notesSlide" Target="/ppt/notesSlides/notesSlide5.xml" Id="R8c161e6df4744a3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592b39583b24c74" /><Relationship Type="http://schemas.openxmlformats.org/officeDocument/2006/relationships/notesSlide" Target="/ppt/notesSlides/notesSlide6.xml" Id="Rd997a0767e494f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2c039547cb84bc6" /><Relationship Type="http://schemas.openxmlformats.org/officeDocument/2006/relationships/notesSlide" Target="/ppt/notesSlides/notesSlide7.xml" Id="R0959c143cc3b450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d232c8969fc4a55" /><Relationship Type="http://schemas.openxmlformats.org/officeDocument/2006/relationships/notesSlide" Target="/ppt/notesSlides/notesSlide8.xml" Id="R4e33baefbd97489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bf99ff39cf74f48" /><Relationship Type="http://schemas.openxmlformats.org/officeDocument/2006/relationships/notesSlide" Target="/ppt/notesSlides/notesSlide9.xml" Id="R8728e52f86214c7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4796e6a37c04f83" /><Relationship Type="http://schemas.openxmlformats.org/officeDocument/2006/relationships/notesSlide" Target="/ppt/notesSlides/notesSlide10.xml" Id="R935497be2bba499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884e115589c4735" /><Relationship Type="http://schemas.openxmlformats.org/officeDocument/2006/relationships/notesSlide" Target="/ppt/notesSlides/notesSlide11.xml" Id="R43fbb9bfc87844c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cc3ee5d9cb54052" /><Relationship Type="http://schemas.openxmlformats.org/officeDocument/2006/relationships/notesSlide" Target="/ppt/notesSlides/notesSlide12.xml" Id="Rb3fcb6dffbec42e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41602f3d71145c6" /><Relationship Type="http://schemas.openxmlformats.org/officeDocument/2006/relationships/notesSlide" Target="/ppt/notesSlides/notesSlide13.xml" Id="R30c37d925ac440e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80d87bf98f54678" /><Relationship Type="http://schemas.openxmlformats.org/officeDocument/2006/relationships/notesSlide" Target="/ppt/notesSlides/notesSlide14.xml" Id="Ra9219169988c4a2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f1fa492d7434da7" /><Relationship Type="http://schemas.openxmlformats.org/officeDocument/2006/relationships/notesSlide" Target="/ppt/notesSlides/notesSlide15.xml" Id="Ree1870f5320d4b8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e849c47b55b4b08" /><Relationship Type="http://schemas.openxmlformats.org/officeDocument/2006/relationships/notesSlide" Target="/ppt/notesSlides/notesSlide16.xml" Id="Rf132aa364c72407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832f7aa550f426d" /><Relationship Type="http://schemas.openxmlformats.org/officeDocument/2006/relationships/notesSlide" Target="/ppt/notesSlides/notesSlide17.xml" Id="R798519c0b1664d1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099528187e34715" /><Relationship Type="http://schemas.openxmlformats.org/officeDocument/2006/relationships/notesSlide" Target="/ppt/notesSlides/notesSlide18.xml" Id="Rc86b31fbda464fb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80558070ceb482c" /><Relationship Type="http://schemas.openxmlformats.org/officeDocument/2006/relationships/notesSlide" Target="/ppt/notesSlides/notesSlide19.xml" Id="R5b2857abe063430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2efa175aa0a4d4e" /><Relationship Type="http://schemas.openxmlformats.org/officeDocument/2006/relationships/hyperlink" Target="https://talonacademy.perladigital.net/" TargetMode="External" Id="R90cb8d92703e4d5c" /><Relationship Type="http://schemas.openxmlformats.org/officeDocument/2006/relationships/notesSlide" Target="/ppt/notesSlides/notesSlide20.xml" Id="R4bf79dfc4b0a459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42dafa62bbc4333" /><Relationship Type="http://schemas.openxmlformats.org/officeDocument/2006/relationships/notesSlide" Target="/ppt/notesSlides/notesSlide21.xml" Id="Rabaa4d23e18b4a6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b38d31a1a984735" /><Relationship Type="http://schemas.openxmlformats.org/officeDocument/2006/relationships/notesSlide" Target="/ppt/notesSlides/notesSlide22.xml" Id="R88828781f1ce4151" /></Relationships>
</file>

<file path=ppt/slides/slide1.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14" name="Rectángulo 13">
            <a:extLst xmlns:a="http://schemas.openxmlformats.org/drawingml/2006/main">
              <a:ext uri="{FF2B5EF4-FFF2-40B4-BE49-F238E27FC236}">
                <a16:creationId xmlns:a16="http://schemas.microsoft.com/office/drawing/2014/main" id="{946110C5-305D-4F38-A07E-D9EEF5437A8C}"/>
              </a:ext>
            </a:extLst>
          </p:cNvPr>
          <p:cNvSpPr>
            <a:spLocks xmlns:a="http://schemas.openxmlformats.org/drawingml/2006/main" noGrp="1"/>
          </p:cNvSpPr>
          <p:nvPr/>
        </p:nvSpPr>
        <p:spPr>
          <a:xfrm xmlns:a="http://schemas.openxmlformats.org/drawingml/2006/main">
            <a:off x="0" y="0"/>
            <a:ext cx="12192000" cy="120015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Elipse 1">
            <a:extLst xmlns:a="http://schemas.openxmlformats.org/drawingml/2006/main">
              <a:ext uri="{FF2B5EF4-FFF2-40B4-BE49-F238E27FC236}">
                <a16:creationId xmlns:a16="http://schemas.microsoft.com/office/drawing/2014/main" id="{4417B26E-1AAD-4E8C-B4B5-32880C359092}"/>
              </a:ext>
            </a:extLst>
          </p:cNvPr>
          <p:cNvSpPr>
            <a:spLocks xmlns:a="http://schemas.openxmlformats.org/drawingml/2006/main" noGrp="1"/>
          </p:cNvSpPr>
          <p:nvPr/>
        </p:nvSpPr>
        <p:spPr>
          <a:xfrm xmlns:a="http://schemas.openxmlformats.org/drawingml/2006/main">
            <a:off x="8839200" y="0"/>
            <a:ext cx="3352800" cy="3352800"/>
          </a:xfrm>
          <a:prstGeom xmlns:a="http://schemas.openxmlformats.org/drawingml/2006/main" prst="ellipse">
            <a:avLst/>
          </a:prstGeom>
          <a:solidFill xmlns:a="http://schemas.openxmlformats.org/drawingml/2006/main">
            <a:srgbClr val="63E7DE"/>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3" name="Elipse 2">
            <a:extLst xmlns:a="http://schemas.openxmlformats.org/drawingml/2006/main">
              <a:ext uri="{FF2B5EF4-FFF2-40B4-BE49-F238E27FC236}">
                <a16:creationId xmlns:a16="http://schemas.microsoft.com/office/drawing/2014/main" id="{549C09E6-9BB6-4F9E-A815-8C0CC8D1FDCD}"/>
              </a:ext>
            </a:extLst>
          </p:cNvPr>
          <p:cNvSpPr>
            <a:spLocks xmlns:a="http://schemas.openxmlformats.org/drawingml/2006/main" noGrp="1"/>
          </p:cNvSpPr>
          <p:nvPr/>
        </p:nvSpPr>
        <p:spPr>
          <a:xfrm xmlns:a="http://schemas.openxmlformats.org/drawingml/2006/main">
            <a:off x="9982200" y="419100"/>
            <a:ext cx="2209800" cy="2209800"/>
          </a:xfrm>
          <a:prstGeom xmlns:a="http://schemas.openxmlformats.org/drawingml/2006/main" prst="ellipse">
            <a:avLst/>
          </a:prstGeom>
          <a:solidFill xmlns:a="http://schemas.openxmlformats.org/drawingml/2006/main">
            <a:srgbClr val="FFD16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4" name="Elipse 3">
            <a:extLst xmlns:a="http://schemas.openxmlformats.org/drawingml/2006/main">
              <a:ext uri="{FF2B5EF4-FFF2-40B4-BE49-F238E27FC236}">
                <a16:creationId xmlns:a16="http://schemas.microsoft.com/office/drawing/2014/main" id="{2809CD8A-A1C7-49E5-8F7F-A89CBF516EFB}"/>
              </a:ext>
            </a:extLst>
          </p:cNvPr>
          <p:cNvSpPr>
            <a:spLocks xmlns:a="http://schemas.openxmlformats.org/drawingml/2006/main" noGrp="1"/>
          </p:cNvSpPr>
          <p:nvPr/>
        </p:nvSpPr>
        <p:spPr>
          <a:xfrm xmlns:a="http://schemas.openxmlformats.org/drawingml/2006/main">
            <a:off x="0" y="4629150"/>
            <a:ext cx="2228850" cy="2228850"/>
          </a:xfrm>
          <a:prstGeom xmlns:a="http://schemas.openxmlformats.org/drawingml/2006/main" prst="ellipse">
            <a:avLst/>
          </a:prstGeom>
          <a:solidFill xmlns:a="http://schemas.openxmlformats.org/drawingml/2006/main">
            <a:srgbClr val="FF7E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5" name="Rectángulo 4">
            <a:extLst xmlns:a="http://schemas.openxmlformats.org/drawingml/2006/main">
              <a:ext uri="{FF2B5EF4-FFF2-40B4-BE49-F238E27FC236}">
                <a16:creationId xmlns:a16="http://schemas.microsoft.com/office/drawing/2014/main" id="{A726780B-626B-4840-BCF1-EE4BC9AE2050}"/>
              </a:ext>
            </a:extLst>
          </p:cNvPr>
          <p:cNvSpPr>
            <a:spLocks xmlns:a="http://schemas.openxmlformats.org/drawingml/2006/main" noGrp="1"/>
          </p:cNvSpPr>
          <p:nvPr/>
        </p:nvSpPr>
        <p:spPr>
          <a:xfrm xmlns:a="http://schemas.openxmlformats.org/drawingml/2006/main">
            <a:off x="609600" y="4572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350" b="1" i="0">
                <a:solidFill>
                  <a:srgbClr val="63E7DE"/>
                </a:solidFill>
                <a:latin typeface="Avenir Next"/>
                <a:ea typeface="Avenir Next"/>
                <a:cs typeface="Avenir Next"/>
              </a:defRPr>
            </a:pPr>
            <a:r>
              <a:rPr sz="1350" b="1" i="0">
                <a:solidFill>
                  <a:srgbClr val="63E7DE"/>
                </a:solidFill>
                <a:latin typeface="Avenir Next"/>
                <a:ea typeface="Avenir Next"/>
                <a:cs typeface="Avenir Next"/>
              </a:rPr>
              <a:t>SEMANA 02</a:t>
            </a:r>
          </a:p>
        </p:txBody>
      </p:sp>
      <p:sp>
        <p:nvSpPr>
          <p:cNvPr id="6" name="Rectángulo 5">
            <a:extLst xmlns:a="http://schemas.openxmlformats.org/drawingml/2006/main">
              <a:ext uri="{FF2B5EF4-FFF2-40B4-BE49-F238E27FC236}">
                <a16:creationId xmlns:a16="http://schemas.microsoft.com/office/drawing/2014/main" id="{7123E762-18E8-4D03-892C-887256CDEF7E}"/>
              </a:ext>
            </a:extLst>
          </p:cNvPr>
          <p:cNvSpPr>
            <a:spLocks xmlns:a="http://schemas.openxmlformats.org/drawingml/2006/main" noGrp="1"/>
          </p:cNvSpPr>
          <p:nvPr/>
        </p:nvSpPr>
        <p:spPr>
          <a:xfrm xmlns:a="http://schemas.openxmlformats.org/drawingml/2006/main">
            <a:off x="609600" y="1409700"/>
            <a:ext cx="7524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buNone/>
              <a:defRPr sz="3975" b="1" i="0">
                <a:solidFill>
                  <a:srgbClr val="FFFFFF"/>
                </a:solidFill>
                <a:latin typeface="Avenir Next"/>
                <a:ea typeface="Avenir Next"/>
                <a:cs typeface="Avenir Next"/>
              </a:defRPr>
            </a:pPr>
            <a:r>
              <a:rPr sz="3975" b="1" i="0">
                <a:solidFill>
                  <a:srgbClr val="FFFFFF"/>
                </a:solidFill>
                <a:latin typeface="Avenir Next"/>
                <a:ea typeface="Avenir Next"/>
                <a:cs typeface="Avenir Next"/>
              </a:rPr>
              <a:t>Las cinco cuentas</a:t>
            </a:r>
          </a:p>
          <a:p xmlns:a="http://schemas.openxmlformats.org/drawingml/2006/main">
            <a:pPr algn="l">
              <a:buNone/>
              <a:defRPr sz="3975" b="1" i="0">
                <a:solidFill>
                  <a:srgbClr val="FFFFFF"/>
                </a:solidFill>
                <a:latin typeface="Avenir Next"/>
                <a:ea typeface="Avenir Next"/>
                <a:cs typeface="Avenir Next"/>
              </a:defRPr>
            </a:pPr>
            <a:r>
              <a:rPr sz="3975" b="1" i="0">
                <a:solidFill>
                  <a:srgbClr val="FFFFFF"/>
                </a:solidFill>
                <a:latin typeface="Avenir Next"/>
                <a:ea typeface="Avenir Next"/>
                <a:cs typeface="Avenir Next"/>
              </a:rPr>
              <a:t>con asistencia de IA</a:t>
            </a:r>
          </a:p>
        </p:txBody>
      </p:sp>
      <p:sp>
        <p:nvSpPr>
          <p:cNvPr id="7" name="Rectángulo 6">
            <a:extLst xmlns:a="http://schemas.openxmlformats.org/drawingml/2006/main">
              <a:ext uri="{FF2B5EF4-FFF2-40B4-BE49-F238E27FC236}">
                <a16:creationId xmlns:a16="http://schemas.microsoft.com/office/drawing/2014/main" id="{CFC35D01-E4C0-4430-AC6A-5092DC99CA78}"/>
              </a:ext>
            </a:extLst>
          </p:cNvPr>
          <p:cNvSpPr>
            <a:spLocks xmlns:a="http://schemas.openxmlformats.org/drawingml/2006/main" noGrp="1"/>
          </p:cNvSpPr>
          <p:nvPr/>
        </p:nvSpPr>
        <p:spPr>
          <a:xfrm xmlns:a="http://schemas.openxmlformats.org/drawingml/2006/main">
            <a:off x="647700" y="3543300"/>
            <a:ext cx="7239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buNone/>
              <a:defRPr sz="2025" b="0" i="0">
                <a:solidFill>
                  <a:srgbClr val="E9DFFF"/>
                </a:solidFill>
                <a:latin typeface="Avenir Next"/>
                <a:ea typeface="Avenir Next"/>
                <a:cs typeface="Avenir Next"/>
              </a:defRPr>
            </a:pPr>
            <a:r>
              <a:rPr sz="2025" b="0" i="0">
                <a:solidFill>
                  <a:srgbClr val="E9DFFF"/>
                </a:solidFill>
                <a:latin typeface="Avenir Next"/>
                <a:ea typeface="Avenir Next"/>
                <a:cs typeface="Avenir Next"/>
              </a:rPr>
              <a:t>Reproducir el presupuesto anual de finanzas,</a:t>
            </a:r>
          </a:p>
          <a:p xmlns:a="http://schemas.openxmlformats.org/drawingml/2006/main">
            <a:pPr algn="l">
              <a:buNone/>
              <a:defRPr sz="2025" b="0" i="0">
                <a:solidFill>
                  <a:srgbClr val="E9DFFF"/>
                </a:solidFill>
                <a:latin typeface="Avenir Next"/>
                <a:ea typeface="Avenir Next"/>
                <a:cs typeface="Avenir Next"/>
              </a:defRPr>
            </a:pPr>
            <a:r>
              <a:rPr sz="2025" b="0" i="0">
                <a:solidFill>
                  <a:srgbClr val="E9DFFF"/>
                </a:solidFill>
                <a:latin typeface="Avenir Next"/>
                <a:ea typeface="Avenir Next"/>
                <a:cs typeface="Avenir Next"/>
              </a:rPr>
              <a:t>comprobar sus cálculos y justificar una decisión</a:t>
            </a:r>
          </a:p>
        </p:txBody>
      </p:sp>
      <p:sp>
        <p:nvSpPr>
          <p:cNvPr id="8" name="Rectángulo 7">
            <a:extLst xmlns:a="http://schemas.openxmlformats.org/drawingml/2006/main">
              <a:ext uri="{FF2B5EF4-FFF2-40B4-BE49-F238E27FC236}">
                <a16:creationId xmlns:a16="http://schemas.microsoft.com/office/drawing/2014/main" id="{899DD826-ED62-4646-A982-FE7209012A9A}"/>
              </a:ext>
            </a:extLst>
          </p:cNvPr>
          <p:cNvSpPr>
            <a:spLocks xmlns:a="http://schemas.openxmlformats.org/drawingml/2006/main" noGrp="1"/>
          </p:cNvSpPr>
          <p:nvPr/>
        </p:nvSpPr>
        <p:spPr>
          <a:xfrm xmlns:a="http://schemas.openxmlformats.org/drawingml/2006/main">
            <a:off x="647700" y="5334000"/>
            <a:ext cx="628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275" b="1" i="0">
                <a:solidFill>
                  <a:srgbClr val="FFD166"/>
                </a:solidFill>
                <a:latin typeface="Avenir Next"/>
                <a:ea typeface="Avenir Next"/>
                <a:cs typeface="Avenir Next"/>
              </a:defRPr>
            </a:pPr>
            <a:r>
              <a:rPr sz="1275" b="1" i="0">
                <a:solidFill>
                  <a:srgbClr val="FFD166"/>
                </a:solidFill>
                <a:latin typeface="Avenir Next"/>
                <a:ea typeface="Avenir Next"/>
                <a:cs typeface="Avenir Next"/>
              </a:rPr>
              <a:t>TALLER PRESENCIAL · 90 MINUTOS</a:t>
            </a:r>
          </a:p>
        </p:txBody>
      </p:sp>
      <p:sp>
        <p:nvSpPr>
          <p:cNvPr id="9" name="Rectángulo 8">
            <a:extLst xmlns:a="http://schemas.openxmlformats.org/drawingml/2006/main">
              <a:ext uri="{FF2B5EF4-FFF2-40B4-BE49-F238E27FC236}">
                <a16:creationId xmlns:a16="http://schemas.microsoft.com/office/drawing/2014/main" id="{67546E03-980F-4F31-A7E0-BFE7B7645828}"/>
              </a:ext>
            </a:extLst>
          </p:cNvPr>
          <p:cNvSpPr>
            <a:spLocks xmlns:a="http://schemas.openxmlformats.org/drawingml/2006/main" noGrp="1"/>
          </p:cNvSpPr>
          <p:nvPr/>
        </p:nvSpPr>
        <p:spPr>
          <a:xfrm xmlns:a="http://schemas.openxmlformats.org/drawingml/2006/main">
            <a:off x="9620250" y="762000"/>
            <a:ext cx="23812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lgn="ctr">
              <a:buNone/>
              <a:defRPr sz="7125" b="1" i="0">
                <a:solidFill>
                  <a:srgbClr val="27104E"/>
                </a:solidFill>
                <a:latin typeface="Avenir Next"/>
                <a:ea typeface="Avenir Next"/>
                <a:cs typeface="Avenir Next"/>
              </a:defRPr>
            </a:pPr>
            <a:r>
              <a:rPr sz="7125" b="1" i="0">
                <a:solidFill>
                  <a:srgbClr val="27104E"/>
                </a:solidFill>
                <a:latin typeface="Avenir Next"/>
                <a:ea typeface="Avenir Next"/>
                <a:cs typeface="Avenir Next"/>
              </a:rPr>
              <a:t>02</a:t>
            </a:r>
          </a:p>
        </p:txBody>
      </p:sp>
      <p:sp>
        <p:nvSpPr>
          <p:cNvPr id="10" name="Rectángulo 9">
            <a:extLst xmlns:a="http://schemas.openxmlformats.org/drawingml/2006/main">
              <a:ext uri="{FF2B5EF4-FFF2-40B4-BE49-F238E27FC236}">
                <a16:creationId xmlns:a16="http://schemas.microsoft.com/office/drawing/2014/main" id="{1A307644-D13A-49FA-B791-C506098336C9}"/>
              </a:ext>
            </a:extLst>
          </p:cNvPr>
          <p:cNvSpPr>
            <a:spLocks xmlns:a="http://schemas.openxmlformats.org/drawingml/2006/main" noGrp="1"/>
          </p:cNvSpPr>
          <p:nvPr/>
        </p:nvSpPr>
        <p:spPr>
          <a:xfrm xmlns:a="http://schemas.openxmlformats.org/drawingml/2006/main">
            <a:off x="8477250" y="3790950"/>
            <a:ext cx="314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ctr">
              <a:buNone/>
              <a:defRPr sz="1350" b="1" i="0">
                <a:solidFill>
                  <a:srgbClr val="FFFFFF"/>
                </a:solidFill>
                <a:latin typeface="Avenir Next"/>
                <a:ea typeface="Avenir Next"/>
                <a:cs typeface="Avenir Next"/>
              </a:defRPr>
            </a:pPr>
            <a:r>
              <a:rPr sz="1350" b="1" i="0">
                <a:solidFill>
                  <a:srgbClr val="FFFFFF"/>
                </a:solidFill>
                <a:latin typeface="Avenir Next"/>
                <a:ea typeface="Avenir Next"/>
                <a:cs typeface="Avenir Next"/>
              </a:rPr>
              <a:t>PRESUPUESTO PERSONAL</a:t>
            </a:r>
          </a:p>
        </p:txBody>
      </p:sp>
      <p:sp>
        <p:nvSpPr>
          <p:cNvPr id="11" name="Rectángulo 10">
            <a:extLst xmlns:a="http://schemas.openxmlformats.org/drawingml/2006/main">
              <a:ext uri="{FF2B5EF4-FFF2-40B4-BE49-F238E27FC236}">
                <a16:creationId xmlns:a16="http://schemas.microsoft.com/office/drawing/2014/main" id="{164EFF85-83B1-4804-B85E-F2C3695FF931}"/>
              </a:ext>
            </a:extLst>
          </p:cNvPr>
          <p:cNvSpPr>
            <a:spLocks xmlns:a="http://schemas.openxmlformats.org/drawingml/2006/main" noGrp="1"/>
          </p:cNvSpPr>
          <p:nvPr/>
        </p:nvSpPr>
        <p:spPr>
          <a:xfrm xmlns:a="http://schemas.openxmlformats.org/drawingml/2006/main">
            <a:off x="476250" y="6286500"/>
            <a:ext cx="112395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Rectángulo 11">
            <a:extLst xmlns:a="http://schemas.openxmlformats.org/drawingml/2006/main">
              <a:ext uri="{FF2B5EF4-FFF2-40B4-BE49-F238E27FC236}">
                <a16:creationId xmlns:a16="http://schemas.microsoft.com/office/drawing/2014/main" id="{A786BCDF-024C-49D2-97FE-42468BFE2571}"/>
              </a:ext>
            </a:extLst>
          </p:cNvPr>
          <p:cNvSpPr>
            <a:spLocks xmlns:a="http://schemas.openxmlformats.org/drawingml/2006/main" noGrp="1"/>
          </p:cNvSpPr>
          <p:nvPr/>
        </p:nvSpPr>
        <p:spPr>
          <a:xfrm xmlns:a="http://schemas.openxmlformats.org/drawingml/2006/main">
            <a:off x="476250" y="6438900"/>
            <a:ext cx="6191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AIP   BLOQUE 1   CABINA Y COMBUSTIBLE</a:t>
            </a:r>
          </a:p>
        </p:txBody>
      </p:sp>
      <p:sp>
        <p:nvSpPr>
          <p:cNvPr id="13" name="Rectángulo 12">
            <a:extLst xmlns:a="http://schemas.openxmlformats.org/drawingml/2006/main">
              <a:ext uri="{FF2B5EF4-FFF2-40B4-BE49-F238E27FC236}">
                <a16:creationId xmlns:a16="http://schemas.microsoft.com/office/drawing/2014/main" id="{AA431580-8465-4FF5-961A-79F7CA71ED9A}"/>
              </a:ext>
            </a:extLst>
          </p:cNvPr>
          <p:cNvSpPr>
            <a:spLocks xmlns:a="http://schemas.openxmlformats.org/drawingml/2006/main" noGrp="1"/>
          </p:cNvSpPr>
          <p:nvPr/>
        </p:nvSpPr>
        <p:spPr>
          <a:xfrm xmlns:a="http://schemas.openxmlformats.org/drawingml/2006/main">
            <a:off x="7239000" y="6438900"/>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Antes de iniciar   0 min</a:t>
            </a:r>
          </a:p>
        </p:txBody>
      </p:sp>
    </p:spTree>
    <p:extLst>
      <p:ext uri="{BB962C8B-B14F-4D97-AF65-F5344CB8AC3E}">
        <p14:creationId xmlns:p14="http://schemas.microsoft.com/office/powerpoint/2010/main" val="1161505169"/>
      </p:ext>
    </p:extLst>
  </p:cSld>
</p:sld>
</file>

<file path=ppt/slides/slide2.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02/22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APERTURA</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La ruta de la sesión</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0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COMPRENDER   Relacionar finanzas e IA</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0–4   3 min de actividad + 1 min de apoyo</a:t>
            </a:r>
          </a:p>
        </p:txBody>
      </p:sp>
      <p:sp>
        <p:nvSpPr>
          <p:cNvPr id="21" name="contenido">
            <a:extLst xmlns:a="http://schemas.openxmlformats.org/drawingml/2006/main">
              <a:ext uri="{FF2B5EF4-FFF2-40B4-BE49-F238E27FC236}">
                <a16:creationId xmlns:a16="http://schemas.microsoft.com/office/drawing/2014/main" id="{15FDDE74-0736-48C7-99FC-2E9C63FF657C}"/>
              </a:ext>
            </a:extLst>
          </p:cNvPr>
          <p:cNvSpPr>
            <a:spLocks xmlns:a="http://schemas.openxmlformats.org/drawingml/2006/main" noGrp="1"/>
          </p:cNvSpPr>
          <p:nvPr/>
        </p:nvSpPr>
        <p:spPr>
          <a:xfrm xmlns:a="http://schemas.openxmlformats.org/drawingml/2006/main">
            <a:off x="685800" y="1790700"/>
            <a:ext cx="1057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400" b="1">
                <a:solidFill>
                  <a:srgbClr val="FFD166"/>
                </a:solidFill>
                <a:latin typeface="Avenir Next"/>
                <a:ea typeface="Avenir Next"/>
                <a:cs typeface="Avenir Next"/>
              </a:defRPr>
            </a:pPr>
            <a:r>
              <a:rPr sz="2400" b="1">
                <a:solidFill>
                  <a:srgbClr val="FFD166"/>
                </a:solidFill>
                <a:latin typeface="Avenir Next"/>
                <a:ea typeface="Avenir Next"/>
                <a:cs typeface="Avenir Next"/>
              </a:rPr>
              <a:t>¿Qué te resultó más difícil al repartir antes de gastar?</a:t>
            </a:r>
          </a:p>
        </p:txBody>
      </p:sp>
      <p:graphicFrame>
        <p:nvGraphicFramePr>
          <p:cNvPr id="36" name="Tabla 35">
            <a:extLst xmlns:a="http://schemas.openxmlformats.org/drawingml/2006/main">
              <a:ext uri="{FF2B5EF4-FFF2-40B4-BE49-F238E27FC236}">
                <a16:creationId xmlns:a16="http://schemas.microsoft.com/office/drawing/2014/main" id="{A646E7A5-57E4-4CA1-B2F6-AC681BA89EF8}"/>
              </a:ext>
            </a:extLst>
          </p:cNvPr>
          <p:cNvGraphicFramePr/>
          <p:nvPr/>
        </p:nvGraphicFramePr>
        <p:xfrm>
          <a:off xmlns:a="http://schemas.openxmlformats.org/drawingml/2006/main" x="685800" y="2705100"/>
          <a:ext xmlns:a="http://schemas.openxmlformats.org/drawingml/2006/main" cx="6572250" cy="3162304"/>
        </p:xfrm>
        <a:graphic xmlns:a="http://schemas.openxmlformats.org/drawingml/2006/main">
          <a:graphicData uri="http://schemas.openxmlformats.org/drawingml/2006/table">
            <a:tbl>
              <a:tblPr/>
              <a:tblGrid>
                <a:gridCol w="5048250"/>
                <a:gridCol w="1524000"/>
              </a:tblGrid>
              <a:tr h="395288">
                <a:tc>
                  <a:txBody>
                    <a:bodyPr/>
                    <a:lstStyle/>
                    <a:p>
                      <a:pPr algn="l">
                        <a:buNone/>
                      </a:pPr>
                      <a:r>
                        <a:rPr sz="1650" b="1">
                          <a:solidFill>
                            <a:srgbClr val="63E7DE"/>
                          </a:solidFill>
                          <a:latin typeface="Avenir Next"/>
                          <a:ea typeface="Avenir Next"/>
                          <a:cs typeface="Avenir Next"/>
                        </a:rPr>
                        <a:t>Momento</a:t>
                      </a:r>
                    </a:p>
                  </a:txBody>
                  <a:tcPr marL="114300" marR="114300" marT="47625" marB="47625" anchor="ctr">
                    <a:solidFill>
                      <a:srgbClr val="4B218D"/>
                    </a:solidFill>
                  </a:tcPr>
                </a:tc>
                <a:tc>
                  <a:txBody>
                    <a:bodyPr/>
                    <a:lstStyle/>
                    <a:p>
                      <a:pPr algn="l">
                        <a:buNone/>
                      </a:pPr>
                      <a:r>
                        <a:rPr sz="1650" b="1">
                          <a:solidFill>
                            <a:srgbClr val="63E7DE"/>
                          </a:solidFill>
                          <a:latin typeface="Avenir Next"/>
                          <a:ea typeface="Avenir Next"/>
                          <a:cs typeface="Avenir Next"/>
                        </a:rPr>
                        <a:t>Minutos</a:t>
                      </a:r>
                    </a:p>
                  </a:txBody>
                  <a:tcPr marL="114300" marR="114300" marT="47625" marB="47625" anchor="ctr">
                    <a:solidFill>
                      <a:srgbClr val="4B218D"/>
                    </a:solidFill>
                  </a:tcPr>
                </a:tc>
              </a:tr>
              <a:tr h="395288">
                <a:tc>
                  <a:txBody>
                    <a:bodyPr/>
                    <a:lstStyle/>
                    <a:p>
                      <a:pPr algn="l">
                        <a:buNone/>
                      </a:pPr>
                      <a:r>
                        <a:rPr sz="1650">
                          <a:solidFill>
                            <a:srgbClr val="FFFFFF"/>
                          </a:solidFill>
                          <a:latin typeface="Avenir Next"/>
                          <a:ea typeface="Avenir Next"/>
                          <a:cs typeface="Avenir Next"/>
                        </a:rPr>
                        <a:t>Cápsula y reparto a mano</a:t>
                      </a:r>
                    </a:p>
                  </a:txBody>
                  <a:tcPr marL="114300" marR="114300" marT="47625" marB="47625" anchor="ctr">
                    <a:solidFill>
                      <a:srgbClr val="27104E"/>
                    </a:solidFill>
                  </a:tcPr>
                </a:tc>
                <a:tc>
                  <a:txBody>
                    <a:bodyPr/>
                    <a:lstStyle/>
                    <a:p>
                      <a:pPr algn="l">
                        <a:buNone/>
                      </a:pPr>
                      <a:r>
                        <a:rPr sz="1650">
                          <a:solidFill>
                            <a:srgbClr val="FFFFFF"/>
                          </a:solidFill>
                          <a:latin typeface="Avenir Next"/>
                          <a:ea typeface="Avenir Next"/>
                          <a:cs typeface="Avenir Next"/>
                        </a:rPr>
                        <a:t>0–14</a:t>
                      </a:r>
                    </a:p>
                  </a:txBody>
                  <a:tcPr marL="114300" marR="114300" marT="47625" marB="47625" anchor="ctr">
                    <a:solidFill>
                      <a:srgbClr val="27104E"/>
                    </a:solidFill>
                  </a:tcPr>
                </a:tc>
              </a:tr>
              <a:tr h="395288">
                <a:tc>
                  <a:txBody>
                    <a:bodyPr/>
                    <a:lstStyle/>
                    <a:p>
                      <a:pPr algn="l">
                        <a:buNone/>
                      </a:pPr>
                      <a:r>
                        <a:rPr sz="1650">
                          <a:solidFill>
                            <a:srgbClr val="FFFFFF"/>
                          </a:solidFill>
                          <a:latin typeface="Avenir Next"/>
                          <a:ea typeface="Avenir Next"/>
                          <a:cs typeface="Avenir Next"/>
                        </a:rPr>
                        <a:t>PEDIR y demostración con Excel</a:t>
                      </a:r>
                    </a:p>
                  </a:txBody>
                  <a:tcPr marL="114300" marR="114300" marT="47625" marB="47625" anchor="ctr">
                    <a:solidFill>
                      <a:srgbClr val="27104E"/>
                    </a:solidFill>
                  </a:tcPr>
                </a:tc>
                <a:tc>
                  <a:txBody>
                    <a:bodyPr/>
                    <a:lstStyle/>
                    <a:p>
                      <a:pPr algn="l">
                        <a:buNone/>
                      </a:pPr>
                      <a:r>
                        <a:rPr sz="1650">
                          <a:solidFill>
                            <a:srgbClr val="FFFFFF"/>
                          </a:solidFill>
                          <a:latin typeface="Avenir Next"/>
                          <a:ea typeface="Avenir Next"/>
                          <a:cs typeface="Avenir Next"/>
                        </a:rPr>
                        <a:t>14–28</a:t>
                      </a:r>
                    </a:p>
                  </a:txBody>
                  <a:tcPr marL="114300" marR="114300" marT="47625" marB="47625" anchor="ctr">
                    <a:solidFill>
                      <a:srgbClr val="27104E"/>
                    </a:solidFill>
                  </a:tcPr>
                </a:tc>
              </a:tr>
              <a:tr h="395288">
                <a:tc>
                  <a:txBody>
                    <a:bodyPr/>
                    <a:lstStyle/>
                    <a:p>
                      <a:pPr algn="l">
                        <a:buNone/>
                      </a:pPr>
                      <a:r>
                        <a:rPr sz="1650">
                          <a:solidFill>
                            <a:srgbClr val="FFFFFF"/>
                          </a:solidFill>
                          <a:latin typeface="Avenir Next"/>
                          <a:ea typeface="Avenir Next"/>
                          <a:cs typeface="Avenir Next"/>
                        </a:rPr>
                        <a:t>Práctica 1: presupuesto y plazo</a:t>
                      </a:r>
                    </a:p>
                  </a:txBody>
                  <a:tcPr marL="114300" marR="114300" marT="47625" marB="47625" anchor="ctr">
                    <a:solidFill>
                      <a:srgbClr val="27104E"/>
                    </a:solidFill>
                  </a:tcPr>
                </a:tc>
                <a:tc>
                  <a:txBody>
                    <a:bodyPr/>
                    <a:lstStyle/>
                    <a:p>
                      <a:pPr algn="l">
                        <a:buNone/>
                      </a:pPr>
                      <a:r>
                        <a:rPr sz="1650">
                          <a:solidFill>
                            <a:srgbClr val="FFFFFF"/>
                          </a:solidFill>
                          <a:latin typeface="Avenir Next"/>
                          <a:ea typeface="Avenir Next"/>
                          <a:cs typeface="Avenir Next"/>
                        </a:rPr>
                        <a:t>28–38</a:t>
                      </a:r>
                    </a:p>
                  </a:txBody>
                  <a:tcPr marL="114300" marR="114300" marT="47625" marB="47625" anchor="ctr">
                    <a:solidFill>
                      <a:srgbClr val="27104E"/>
                    </a:solidFill>
                  </a:tcPr>
                </a:tc>
              </a:tr>
              <a:tr h="395288">
                <a:tc>
                  <a:txBody>
                    <a:bodyPr/>
                    <a:lstStyle/>
                    <a:p>
                      <a:pPr algn="l">
                        <a:buNone/>
                      </a:pPr>
                      <a:r>
                        <a:rPr sz="1650">
                          <a:solidFill>
                            <a:srgbClr val="FFFFFF"/>
                          </a:solidFill>
                          <a:latin typeface="Avenir Next"/>
                          <a:ea typeface="Avenir Next"/>
                          <a:cs typeface="Avenir Next"/>
                        </a:rPr>
                        <a:t>Pausa activa</a:t>
                      </a:r>
                    </a:p>
                  </a:txBody>
                  <a:tcPr marL="114300" marR="114300" marT="47625" marB="47625" anchor="ctr">
                    <a:solidFill>
                      <a:srgbClr val="27104E"/>
                    </a:solidFill>
                  </a:tcPr>
                </a:tc>
                <a:tc>
                  <a:txBody>
                    <a:bodyPr/>
                    <a:lstStyle/>
                    <a:p>
                      <a:pPr algn="l">
                        <a:buNone/>
                      </a:pPr>
                      <a:r>
                        <a:rPr sz="1650">
                          <a:solidFill>
                            <a:srgbClr val="FFFFFF"/>
                          </a:solidFill>
                          <a:latin typeface="Avenir Next"/>
                          <a:ea typeface="Avenir Next"/>
                          <a:cs typeface="Avenir Next"/>
                        </a:rPr>
                        <a:t>38–43</a:t>
                      </a:r>
                    </a:p>
                  </a:txBody>
                  <a:tcPr marL="114300" marR="114300" marT="47625" marB="47625" anchor="ctr">
                    <a:solidFill>
                      <a:srgbClr val="27104E"/>
                    </a:solidFill>
                  </a:tcPr>
                </a:tc>
              </a:tr>
              <a:tr h="395288">
                <a:tc>
                  <a:txBody>
                    <a:bodyPr/>
                    <a:lstStyle/>
                    <a:p>
                      <a:pPr algn="l">
                        <a:buNone/>
                      </a:pPr>
                      <a:r>
                        <a:rPr sz="1650">
                          <a:solidFill>
                            <a:srgbClr val="FFFFFF"/>
                          </a:solidFill>
                          <a:latin typeface="Avenir Next"/>
                          <a:ea typeface="Avenir Next"/>
                          <a:cs typeface="Avenir Next"/>
                        </a:rPr>
                        <a:t>Sofía y retroalimentación</a:t>
                      </a:r>
                    </a:p>
                  </a:txBody>
                  <a:tcPr marL="114300" marR="114300" marT="47625" marB="47625" anchor="ctr">
                    <a:solidFill>
                      <a:srgbClr val="27104E"/>
                    </a:solidFill>
                  </a:tcPr>
                </a:tc>
                <a:tc>
                  <a:txBody>
                    <a:bodyPr/>
                    <a:lstStyle/>
                    <a:p>
                      <a:pPr algn="l">
                        <a:buNone/>
                      </a:pPr>
                      <a:r>
                        <a:rPr sz="1650">
                          <a:solidFill>
                            <a:srgbClr val="FFFFFF"/>
                          </a:solidFill>
                          <a:latin typeface="Avenir Next"/>
                          <a:ea typeface="Avenir Next"/>
                          <a:cs typeface="Avenir Next"/>
                        </a:rPr>
                        <a:t>43–63</a:t>
                      </a:r>
                    </a:p>
                  </a:txBody>
                  <a:tcPr marL="114300" marR="114300" marT="47625" marB="47625" anchor="ctr">
                    <a:solidFill>
                      <a:srgbClr val="27104E"/>
                    </a:solidFill>
                  </a:tcPr>
                </a:tc>
              </a:tr>
              <a:tr h="395288">
                <a:tc>
                  <a:txBody>
                    <a:bodyPr/>
                    <a:lstStyle/>
                    <a:p>
                      <a:pPr algn="l">
                        <a:buNone/>
                      </a:pPr>
                      <a:r>
                        <a:rPr sz="1650">
                          <a:solidFill>
                            <a:srgbClr val="FFFFFF"/>
                          </a:solidFill>
                          <a:latin typeface="Avenir Next"/>
                          <a:ea typeface="Avenir Next"/>
                          <a:cs typeface="Avenir Next"/>
                        </a:rPr>
                        <a:t>Segundo intento</a:t>
                      </a:r>
                    </a:p>
                  </a:txBody>
                  <a:tcPr marL="114300" marR="114300" marT="47625" marB="47625" anchor="ctr">
                    <a:solidFill>
                      <a:srgbClr val="27104E"/>
                    </a:solidFill>
                  </a:tcPr>
                </a:tc>
                <a:tc>
                  <a:txBody>
                    <a:bodyPr/>
                    <a:lstStyle/>
                    <a:p>
                      <a:pPr algn="l">
                        <a:buNone/>
                      </a:pPr>
                      <a:r>
                        <a:rPr sz="1650">
                          <a:solidFill>
                            <a:srgbClr val="FFFFFF"/>
                          </a:solidFill>
                          <a:latin typeface="Avenir Next"/>
                          <a:ea typeface="Avenir Next"/>
                          <a:cs typeface="Avenir Next"/>
                        </a:rPr>
                        <a:t>63–78</a:t>
                      </a:r>
                    </a:p>
                  </a:txBody>
                  <a:tcPr marL="114300" marR="114300" marT="47625" marB="47625" anchor="ctr">
                    <a:solidFill>
                      <a:srgbClr val="27104E"/>
                    </a:solidFill>
                  </a:tcPr>
                </a:tc>
              </a:tr>
              <a:tr h="395288">
                <a:tc>
                  <a:txBody>
                    <a:bodyPr/>
                    <a:lstStyle/>
                    <a:p>
                      <a:pPr algn="l">
                        <a:buNone/>
                      </a:pPr>
                      <a:r>
                        <a:rPr sz="1650">
                          <a:solidFill>
                            <a:srgbClr val="FFFFFF"/>
                          </a:solidFill>
                          <a:latin typeface="Avenir Next"/>
                          <a:ea typeface="Avenir Next"/>
                          <a:cs typeface="Avenir Next"/>
                        </a:rPr>
                        <a:t>Cierre, apoyo y entrega</a:t>
                      </a:r>
                    </a:p>
                  </a:txBody>
                  <a:tcPr marL="114300" marR="114300" marT="47625" marB="47625" anchor="ctr">
                    <a:solidFill>
                      <a:srgbClr val="27104E"/>
                    </a:solidFill>
                  </a:tcPr>
                </a:tc>
                <a:tc>
                  <a:txBody>
                    <a:bodyPr/>
                    <a:lstStyle/>
                    <a:p>
                      <a:pPr algn="l">
                        <a:buNone/>
                      </a:pPr>
                      <a:r>
                        <a:rPr sz="1650">
                          <a:solidFill>
                            <a:srgbClr val="FFFFFF"/>
                          </a:solidFill>
                          <a:latin typeface="Avenir Next"/>
                          <a:ea typeface="Avenir Next"/>
                          <a:cs typeface="Avenir Next"/>
                        </a:rPr>
                        <a:t>78–90</a:t>
                      </a:r>
                    </a:p>
                  </a:txBody>
                  <a:tcPr marL="114300" marR="114300" marT="47625" marB="47625" anchor="ctr">
                    <a:solidFill>
                      <a:srgbClr val="27104E"/>
                    </a:solidFill>
                  </a:tcPr>
                </a:tc>
              </a:tr>
            </a:tbl>
          </a:graphicData>
        </a:graphic>
      </p:graphicFrame>
      <p:sp>
        <p:nvSpPr>
          <p:cNvPr id="23" name="contenido">
            <a:extLst xmlns:a="http://schemas.openxmlformats.org/drawingml/2006/main">
              <a:ext uri="{FF2B5EF4-FFF2-40B4-BE49-F238E27FC236}">
                <a16:creationId xmlns:a16="http://schemas.microsoft.com/office/drawing/2014/main" id="{313A47A9-C51E-4692-9FB8-27A8C26D07BD}"/>
              </a:ext>
            </a:extLst>
          </p:cNvPr>
          <p:cNvSpPr>
            <a:spLocks xmlns:a="http://schemas.openxmlformats.org/drawingml/2006/main" noGrp="1"/>
          </p:cNvSpPr>
          <p:nvPr/>
        </p:nvSpPr>
        <p:spPr>
          <a:xfrm xmlns:a="http://schemas.openxmlformats.org/drawingml/2006/main">
            <a:off x="7810500" y="2809875"/>
            <a:ext cx="3429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625" b="1">
                <a:solidFill>
                  <a:srgbClr val="63E7DE"/>
                </a:solidFill>
                <a:latin typeface="Avenir Next"/>
                <a:ea typeface="Avenir Next"/>
                <a:cs typeface="Avenir Next"/>
              </a:defRPr>
            </a:pPr>
            <a:r>
              <a:rPr sz="2625" b="1">
                <a:solidFill>
                  <a:srgbClr val="63E7DE"/>
                </a:solidFill>
                <a:latin typeface="Avenir Next"/>
                <a:ea typeface="Avenir Next"/>
                <a:cs typeface="Avenir Next"/>
              </a:rPr>
              <a:t>Hoy comprobarás</a:t>
            </a:r>
          </a:p>
          <a:p xmlns:a="http://schemas.openxmlformats.org/drawingml/2006/main">
            <a:pPr>
              <a:buNone/>
              <a:defRPr sz="2625" b="1">
                <a:solidFill>
                  <a:srgbClr val="63E7DE"/>
                </a:solidFill>
                <a:latin typeface="Avenir Next"/>
                <a:ea typeface="Avenir Next"/>
                <a:cs typeface="Avenir Next"/>
              </a:defRPr>
            </a:pPr>
            <a:r>
              <a:rPr sz="2625" b="1">
                <a:solidFill>
                  <a:srgbClr val="63E7DE"/>
                </a:solidFill>
                <a:latin typeface="Avenir Next"/>
                <a:ea typeface="Avenir Next"/>
                <a:cs typeface="Avenir Next"/>
              </a:rPr>
              <a:t>un presupuesto</a:t>
            </a:r>
          </a:p>
          <a:p xmlns:a="http://schemas.openxmlformats.org/drawingml/2006/main">
            <a:pPr>
              <a:buNone/>
              <a:defRPr sz="2625" b="1">
                <a:solidFill>
                  <a:srgbClr val="63E7DE"/>
                </a:solidFill>
                <a:latin typeface="Avenir Next"/>
                <a:ea typeface="Avenir Next"/>
                <a:cs typeface="Avenir Next"/>
              </a:defRPr>
            </a:pPr>
            <a:r>
              <a:rPr sz="2625" b="1">
                <a:solidFill>
                  <a:srgbClr val="63E7DE"/>
                </a:solidFill>
                <a:latin typeface="Avenir Next"/>
                <a:ea typeface="Avenir Next"/>
                <a:cs typeface="Avenir Next"/>
              </a:rPr>
              <a:t>de 12 meses</a:t>
            </a:r>
          </a:p>
        </p:txBody>
      </p:sp>
      <p:sp>
        <p:nvSpPr>
          <p:cNvPr id="24" name="contenido">
            <a:extLst xmlns:a="http://schemas.openxmlformats.org/drawingml/2006/main">
              <a:ext uri="{FF2B5EF4-FFF2-40B4-BE49-F238E27FC236}">
                <a16:creationId xmlns:a16="http://schemas.microsoft.com/office/drawing/2014/main" id="{1B50F973-9433-4347-907A-662B7018C01A}"/>
              </a:ext>
            </a:extLst>
          </p:cNvPr>
          <p:cNvSpPr>
            <a:spLocks xmlns:a="http://schemas.openxmlformats.org/drawingml/2006/main" noGrp="1"/>
          </p:cNvSpPr>
          <p:nvPr/>
        </p:nvSpPr>
        <p:spPr>
          <a:xfrm xmlns:a="http://schemas.openxmlformats.org/drawingml/2006/main">
            <a:off x="7810500" y="4524375"/>
            <a:ext cx="3429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b="0">
                <a:solidFill>
                  <a:srgbClr val="E9DFFF"/>
                </a:solidFill>
                <a:latin typeface="Avenir Next"/>
                <a:ea typeface="Avenir Next"/>
                <a:cs typeface="Avenir Next"/>
              </a:defRPr>
            </a:pPr>
            <a:r>
              <a:rPr sz="1875" b="0">
                <a:solidFill>
                  <a:srgbClr val="E9DFFF"/>
                </a:solidFill>
                <a:latin typeface="Avenir Next"/>
                <a:ea typeface="Avenir Next"/>
                <a:cs typeface="Avenir Next"/>
              </a:rPr>
              <a:t>La IA calcula con los datos.</a:t>
            </a:r>
          </a:p>
          <a:p xmlns:a="http://schemas.openxmlformats.org/drawingml/2006/main">
            <a:pPr>
              <a:buNone/>
              <a:defRPr sz="1875" b="0">
                <a:solidFill>
                  <a:srgbClr val="E9DFFF"/>
                </a:solidFill>
                <a:latin typeface="Avenir Next"/>
                <a:ea typeface="Avenir Next"/>
                <a:cs typeface="Avenir Next"/>
              </a:defRPr>
            </a:pPr>
            <a:r>
              <a:rPr sz="1875" b="0">
                <a:solidFill>
                  <a:srgbClr val="E9DFFF"/>
                </a:solidFill>
                <a:latin typeface="Avenir Next"/>
                <a:ea typeface="Avenir Next"/>
                <a:cs typeface="Avenir Next"/>
              </a:rPr>
              <a:t>Tú explicas qué aceptas</a:t>
            </a:r>
          </a:p>
          <a:p xmlns:a="http://schemas.openxmlformats.org/drawingml/2006/main">
            <a:pPr>
              <a:buNone/>
              <a:defRPr sz="1875" b="0">
                <a:solidFill>
                  <a:srgbClr val="E9DFFF"/>
                </a:solidFill>
                <a:latin typeface="Avenir Next"/>
                <a:ea typeface="Avenir Next"/>
                <a:cs typeface="Avenir Next"/>
              </a:defRPr>
            </a:pPr>
            <a:r>
              <a:rPr sz="1875" b="0">
                <a:solidFill>
                  <a:srgbClr val="E9DFFF"/>
                </a:solidFill>
                <a:latin typeface="Avenir Next"/>
                <a:ea typeface="Avenir Next"/>
                <a:cs typeface="Avenir Next"/>
              </a:rPr>
              <a:t>y qué cambias.</a:t>
            </a:r>
          </a:p>
        </p:txBody>
      </p:sp>
    </p:spTree>
    <p:extLst>
      <p:ext uri="{BB962C8B-B14F-4D97-AF65-F5344CB8AC3E}">
        <p14:creationId xmlns:p14="http://schemas.microsoft.com/office/powerpoint/2010/main" val="495155164"/>
      </p:ext>
    </p:extLst>
  </p:cSld>
</p:sld>
</file>

<file path=ppt/slides/slide3.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03/22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VERIFICACIÓN</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El concepto de la cápsula</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4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COMPRENDER   Explicar el método</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4–8   3 min de actividad + 1 min de apoyo</a:t>
            </a:r>
          </a:p>
        </p:txBody>
      </p:sp>
      <p:sp>
        <p:nvSpPr>
          <p:cNvPr id="21" name="contenido">
            <a:extLst xmlns:a="http://schemas.openxmlformats.org/drawingml/2006/main">
              <a:ext uri="{FF2B5EF4-FFF2-40B4-BE49-F238E27FC236}">
                <a16:creationId xmlns:a16="http://schemas.microsoft.com/office/drawing/2014/main" id="{041A9A48-19A9-4CD1-A252-6361E82176E7}"/>
              </a:ext>
            </a:extLst>
          </p:cNvPr>
          <p:cNvSpPr>
            <a:spLocks xmlns:a="http://schemas.openxmlformats.org/drawingml/2006/main" noGrp="1"/>
          </p:cNvSpPr>
          <p:nvPr/>
        </p:nvSpPr>
        <p:spPr>
          <a:xfrm xmlns:a="http://schemas.openxmlformats.org/drawingml/2006/main">
            <a:off x="685800" y="2076450"/>
            <a:ext cx="106680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625" b="1">
                <a:solidFill>
                  <a:srgbClr val="FFD166"/>
                </a:solidFill>
                <a:latin typeface="Avenir Next"/>
                <a:ea typeface="Avenir Next"/>
                <a:cs typeface="Avenir Next"/>
              </a:defRPr>
            </a:pPr>
            <a:r>
              <a:rPr sz="2625" b="1">
                <a:solidFill>
                  <a:srgbClr val="FFD166"/>
                </a:solidFill>
                <a:latin typeface="Avenir Next"/>
                <a:ea typeface="Avenir Next"/>
                <a:cs typeface="Avenir Next"/>
              </a:rPr>
              <a:t>¿Cuál es la idea central del método de las cuentas?</a:t>
            </a:r>
          </a:p>
        </p:txBody>
      </p:sp>
      <p:sp>
        <p:nvSpPr>
          <p:cNvPr id="22" name="contenido">
            <a:extLst xmlns:a="http://schemas.openxmlformats.org/drawingml/2006/main">
              <a:ext uri="{FF2B5EF4-FFF2-40B4-BE49-F238E27FC236}">
                <a16:creationId xmlns:a16="http://schemas.microsoft.com/office/drawing/2014/main" id="{646F23FC-9252-40F3-8E40-71AED12FE28D}"/>
              </a:ext>
            </a:extLst>
          </p:cNvPr>
          <p:cNvSpPr>
            <a:spLocks xmlns:a="http://schemas.openxmlformats.org/drawingml/2006/main" noGrp="1"/>
          </p:cNvSpPr>
          <p:nvPr/>
        </p:nvSpPr>
        <p:spPr>
          <a:xfrm xmlns:a="http://schemas.openxmlformats.org/drawingml/2006/main">
            <a:off x="685800" y="3362325"/>
            <a:ext cx="106680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625" b="0">
                <a:solidFill>
                  <a:srgbClr val="FFFFFF"/>
                </a:solidFill>
                <a:latin typeface="Avenir Next"/>
                <a:ea typeface="Avenir Next"/>
                <a:cs typeface="Avenir Next"/>
              </a:defRPr>
            </a:pPr>
            <a:r>
              <a:rPr sz="2625" b="0">
                <a:solidFill>
                  <a:srgbClr val="FFFFFF"/>
                </a:solidFill>
                <a:latin typeface="Avenir Next"/>
                <a:ea typeface="Avenir Next"/>
                <a:cs typeface="Avenir Next"/>
              </a:rPr>
              <a:t>¿Qué representan tres de las cinco cuentas?</a:t>
            </a:r>
          </a:p>
        </p:txBody>
      </p:sp>
      <p:sp>
        <p:nvSpPr>
          <p:cNvPr id="23" name="contenido">
            <a:extLst xmlns:a="http://schemas.openxmlformats.org/drawingml/2006/main">
              <a:ext uri="{FF2B5EF4-FFF2-40B4-BE49-F238E27FC236}">
                <a16:creationId xmlns:a16="http://schemas.microsoft.com/office/drawing/2014/main" id="{61721535-00DB-47BC-900A-0ADEFE7D1457}"/>
              </a:ext>
            </a:extLst>
          </p:cNvPr>
          <p:cNvSpPr>
            <a:spLocks xmlns:a="http://schemas.openxmlformats.org/drawingml/2006/main" noGrp="1"/>
          </p:cNvSpPr>
          <p:nvPr/>
        </p:nvSpPr>
        <p:spPr>
          <a:xfrm xmlns:a="http://schemas.openxmlformats.org/drawingml/2006/main">
            <a:off x="685800" y="5029200"/>
            <a:ext cx="10572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b="0">
                <a:solidFill>
                  <a:srgbClr val="63E7DE"/>
                </a:solidFill>
                <a:latin typeface="Avenir Next"/>
                <a:ea typeface="Avenir Next"/>
                <a:cs typeface="Avenir Next"/>
              </a:defRPr>
            </a:pPr>
            <a:r>
              <a:rPr sz="1875" b="0">
                <a:solidFill>
                  <a:srgbClr val="63E7DE"/>
                </a:solidFill>
                <a:latin typeface="Avenir Next"/>
                <a:ea typeface="Avenir Next"/>
                <a:cs typeface="Avenir Next"/>
              </a:rPr>
              <a:t>Antes: cápsula o actividad previa en Talon Academy</a:t>
            </a:r>
          </a:p>
          <a:p xmlns:a="http://schemas.openxmlformats.org/drawingml/2006/main">
            <a:pPr>
              <a:buNone/>
              <a:defRPr sz="1875" b="0">
                <a:solidFill>
                  <a:srgbClr val="63E7DE"/>
                </a:solidFill>
                <a:latin typeface="Avenir Next"/>
                <a:ea typeface="Avenir Next"/>
                <a:cs typeface="Avenir Next"/>
              </a:defRPr>
            </a:pPr>
            <a:r>
              <a:rPr sz="1875" b="0">
                <a:solidFill>
                  <a:srgbClr val="63E7DE"/>
                </a:solidFill>
                <a:latin typeface="Avenir Next"/>
                <a:ea typeface="Avenir Next"/>
                <a:cs typeface="Avenir Next"/>
              </a:rPr>
              <a:t>Si no la viste, puedes trabajar con el caso ficticio de hoy.</a:t>
            </a:r>
          </a:p>
        </p:txBody>
      </p:sp>
    </p:spTree>
    <p:extLst>
      <p:ext uri="{BB962C8B-B14F-4D97-AF65-F5344CB8AC3E}">
        <p14:creationId xmlns:p14="http://schemas.microsoft.com/office/powerpoint/2010/main" val="495155164"/>
      </p:ext>
    </p:extLst>
  </p:cSld>
</p:sld>
</file>

<file path=ppt/slides/slide4.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04/22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ACTIVACIÓN</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El reparto de $10 a mano</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8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APLICAR   Calcular una distribución</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8–14   5 min de actividad + 1 min de apoyo</a:t>
            </a:r>
          </a:p>
        </p:txBody>
      </p:sp>
      <p:sp>
        <p:nvSpPr>
          <p:cNvPr id="21" name="contenido">
            <a:extLst xmlns:a="http://schemas.openxmlformats.org/drawingml/2006/main">
              <a:ext uri="{FF2B5EF4-FFF2-40B4-BE49-F238E27FC236}">
                <a16:creationId xmlns:a16="http://schemas.microsoft.com/office/drawing/2014/main" id="{003C3E3A-F0D0-4790-B189-915081459E40}"/>
              </a:ext>
            </a:extLst>
          </p:cNvPr>
          <p:cNvSpPr>
            <a:spLocks xmlns:a="http://schemas.openxmlformats.org/drawingml/2006/main" noGrp="1"/>
          </p:cNvSpPr>
          <p:nvPr/>
        </p:nvSpPr>
        <p:spPr>
          <a:xfrm xmlns:a="http://schemas.openxmlformats.org/drawingml/2006/main">
            <a:off x="685800" y="1771650"/>
            <a:ext cx="1076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b="0">
                <a:solidFill>
                  <a:srgbClr val="FFD166"/>
                </a:solidFill>
                <a:latin typeface="Avenir Next"/>
                <a:ea typeface="Avenir Next"/>
                <a:cs typeface="Avenir Next"/>
              </a:defRPr>
            </a:pPr>
            <a:r>
              <a:rPr sz="2025" b="0">
                <a:solidFill>
                  <a:srgbClr val="FFD166"/>
                </a:solidFill>
                <a:latin typeface="Avenir Next"/>
                <a:ea typeface="Avenir Next"/>
                <a:cs typeface="Avenir Next"/>
              </a:rPr>
              <a:t>Caso ficticio: $10 por semana. Primero, papel o calculadora.</a:t>
            </a:r>
          </a:p>
        </p:txBody>
      </p:sp>
      <p:graphicFrame>
        <p:nvGraphicFramePr>
          <p:cNvPr id="35" name="Tabla 34">
            <a:extLst xmlns:a="http://schemas.openxmlformats.org/drawingml/2006/main">
              <a:ext uri="{FF2B5EF4-FFF2-40B4-BE49-F238E27FC236}">
                <a16:creationId xmlns:a16="http://schemas.microsoft.com/office/drawing/2014/main" id="{7E3CD1B5-7132-45F1-B937-49D3BA16DDB4}"/>
              </a:ext>
            </a:extLst>
          </p:cNvPr>
          <p:cNvGraphicFramePr/>
          <p:nvPr/>
        </p:nvGraphicFramePr>
        <p:xfrm>
          <a:off xmlns:a="http://schemas.openxmlformats.org/drawingml/2006/main" x="628650" y="2495550"/>
          <a:ext xmlns:a="http://schemas.openxmlformats.org/drawingml/2006/main" cx="10934700" cy="2857500"/>
        </p:xfrm>
        <a:graphic xmlns:a="http://schemas.openxmlformats.org/drawingml/2006/main">
          <a:graphicData uri="http://schemas.openxmlformats.org/drawingml/2006/table">
            <a:tbl>
              <a:tblPr/>
              <a:tblGrid>
                <a:gridCol w="4552950"/>
                <a:gridCol w="2000250"/>
                <a:gridCol w="4381500"/>
              </a:tblGrid>
              <a:tr h="476250">
                <a:tc>
                  <a:txBody>
                    <a:bodyPr/>
                    <a:lstStyle/>
                    <a:p>
                      <a:pPr algn="l">
                        <a:buNone/>
                      </a:pPr>
                      <a:r>
                        <a:rPr sz="1875" b="1">
                          <a:solidFill>
                            <a:srgbClr val="63E7DE"/>
                          </a:solidFill>
                          <a:latin typeface="Avenir Next"/>
                          <a:ea typeface="Avenir Next"/>
                          <a:cs typeface="Avenir Next"/>
                        </a:rPr>
                        <a:t>Cuenta</a:t>
                      </a:r>
                    </a:p>
                  </a:txBody>
                  <a:tcPr marL="114300" marR="114300" marT="47625" marB="47625" anchor="ctr">
                    <a:solidFill>
                      <a:srgbClr val="4B218D"/>
                    </a:solidFill>
                  </a:tcPr>
                </a:tc>
                <a:tc>
                  <a:txBody>
                    <a:bodyPr/>
                    <a:lstStyle/>
                    <a:p>
                      <a:pPr algn="l">
                        <a:buNone/>
                      </a:pPr>
                      <a:r>
                        <a:rPr sz="1875" b="1">
                          <a:solidFill>
                            <a:srgbClr val="63E7DE"/>
                          </a:solidFill>
                          <a:latin typeface="Avenir Next"/>
                          <a:ea typeface="Avenir Next"/>
                          <a:cs typeface="Avenir Next"/>
                        </a:rPr>
                        <a:t>Porcentaje</a:t>
                      </a:r>
                    </a:p>
                  </a:txBody>
                  <a:tcPr marL="114300" marR="114300" marT="47625" marB="47625" anchor="ctr">
                    <a:solidFill>
                      <a:srgbClr val="4B218D"/>
                    </a:solidFill>
                  </a:tcPr>
                </a:tc>
                <a:tc>
                  <a:txBody>
                    <a:bodyPr/>
                    <a:lstStyle/>
                    <a:p>
                      <a:pPr algn="l">
                        <a:buNone/>
                      </a:pPr>
                      <a:r>
                        <a:rPr sz="1875" b="1">
                          <a:solidFill>
                            <a:srgbClr val="63E7DE"/>
                          </a:solidFill>
                          <a:latin typeface="Avenir Next"/>
                          <a:ea typeface="Avenir Next"/>
                          <a:cs typeface="Avenir Next"/>
                        </a:rPr>
                        <a:t>Dólares por semana</a:t>
                      </a:r>
                    </a:p>
                  </a:txBody>
                  <a:tcPr marL="114300" marR="114300" marT="47625" marB="47625" anchor="ctr">
                    <a:solidFill>
                      <a:srgbClr val="4B218D"/>
                    </a:solidFill>
                  </a:tcPr>
                </a:tc>
              </a:tr>
              <a:tr h="476250">
                <a:tc>
                  <a:txBody>
                    <a:bodyPr/>
                    <a:lstStyle/>
                    <a:p>
                      <a:pPr algn="l">
                        <a:buNone/>
                      </a:pPr>
                      <a:r>
                        <a:rPr sz="1875">
                          <a:solidFill>
                            <a:srgbClr val="FFFFFF"/>
                          </a:solidFill>
                          <a:latin typeface="Avenir Next"/>
                          <a:ea typeface="Avenir Next"/>
                          <a:cs typeface="Avenir Next"/>
                        </a:rPr>
                        <a:t>Gasto diario</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60%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________</a:t>
                      </a:r>
                    </a:p>
                  </a:txBody>
                  <a:tcPr marL="114300" marR="114300" marT="47625" marB="47625" anchor="ctr">
                    <a:solidFill>
                      <a:srgbClr val="27104E"/>
                    </a:solidFill>
                  </a:tcPr>
                </a:tc>
              </a:tr>
              <a:tr h="476250">
                <a:tc>
                  <a:txBody>
                    <a:bodyPr/>
                    <a:lstStyle/>
                    <a:p>
                      <a:pPr algn="l">
                        <a:buNone/>
                      </a:pPr>
                      <a:r>
                        <a:rPr sz="1875">
                          <a:solidFill>
                            <a:srgbClr val="FFFFFF"/>
                          </a:solidFill>
                          <a:latin typeface="Avenir Next"/>
                          <a:ea typeface="Avenir Next"/>
                          <a:cs typeface="Avenir Next"/>
                        </a:rPr>
                        <a:t>Metas</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15%</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________</a:t>
                      </a:r>
                    </a:p>
                  </a:txBody>
                  <a:tcPr marL="114300" marR="114300" marT="47625" marB="47625" anchor="ctr">
                    <a:solidFill>
                      <a:srgbClr val="27104E"/>
                    </a:solidFill>
                  </a:tcPr>
                </a:tc>
              </a:tr>
              <a:tr h="476250">
                <a:tc>
                  <a:txBody>
                    <a:bodyPr/>
                    <a:lstStyle/>
                    <a:p>
                      <a:pPr algn="l">
                        <a:buNone/>
                      </a:pPr>
                      <a:r>
                        <a:rPr sz="1875">
                          <a:solidFill>
                            <a:srgbClr val="FFFFFF"/>
                          </a:solidFill>
                          <a:latin typeface="Avenir Next"/>
                          <a:ea typeface="Avenir Next"/>
                          <a:cs typeface="Avenir Next"/>
                        </a:rPr>
                        <a:t>Yo del futuro</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________</a:t>
                      </a:r>
                    </a:p>
                  </a:txBody>
                  <a:tcPr marL="114300" marR="114300" marT="47625" marB="47625" anchor="ctr">
                    <a:solidFill>
                      <a:srgbClr val="27104E"/>
                    </a:solidFill>
                  </a:tcPr>
                </a:tc>
              </a:tr>
              <a:tr h="476250">
                <a:tc>
                  <a:txBody>
                    <a:bodyPr/>
                    <a:lstStyle/>
                    <a:p>
                      <a:pPr algn="l">
                        <a:buNone/>
                      </a:pPr>
                      <a:r>
                        <a:rPr sz="1875">
                          <a:solidFill>
                            <a:srgbClr val="FFFFFF"/>
                          </a:solidFill>
                          <a:latin typeface="Avenir Next"/>
                          <a:ea typeface="Avenir Next"/>
                          <a:cs typeface="Avenir Next"/>
                        </a:rPr>
                        <a:t>Compartir</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5%</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________</a:t>
                      </a:r>
                    </a:p>
                  </a:txBody>
                  <a:tcPr marL="114300" marR="114300" marT="47625" marB="47625" anchor="ctr">
                    <a:solidFill>
                      <a:srgbClr val="27104E"/>
                    </a:solidFill>
                  </a:tcPr>
                </a:tc>
              </a:tr>
              <a:tr h="476250">
                <a:tc>
                  <a:txBody>
                    <a:bodyPr/>
                    <a:lstStyle/>
                    <a:p>
                      <a:pPr algn="l">
                        <a:buNone/>
                      </a:pPr>
                      <a:r>
                        <a:rPr sz="1875">
                          <a:solidFill>
                            <a:srgbClr val="FFFFFF"/>
                          </a:solidFill>
                          <a:latin typeface="Avenir Next"/>
                          <a:ea typeface="Avenir Next"/>
                          <a:cs typeface="Avenir Next"/>
                        </a:rPr>
                        <a:t>Aprender</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________</a:t>
                      </a:r>
                    </a:p>
                  </a:txBody>
                  <a:tcPr marL="114300" marR="114300" marT="47625" marB="47625" anchor="ctr">
                    <a:solidFill>
                      <a:srgbClr val="27104E"/>
                    </a:solidFill>
                  </a:tcPr>
                </a:tc>
              </a:tr>
            </a:tbl>
          </a:graphicData>
        </a:graphic>
      </p:graphicFrame>
      <p:sp>
        <p:nvSpPr>
          <p:cNvPr id="23" name="contenido">
            <a:extLst xmlns:a="http://schemas.openxmlformats.org/drawingml/2006/main">
              <a:ext uri="{FF2B5EF4-FFF2-40B4-BE49-F238E27FC236}">
                <a16:creationId xmlns:a16="http://schemas.microsoft.com/office/drawing/2014/main" id="{1C52CD1F-54A4-4E12-A961-07B087B3D0E2}"/>
              </a:ext>
            </a:extLst>
          </p:cNvPr>
          <p:cNvSpPr>
            <a:spLocks xmlns:a="http://schemas.openxmlformats.org/drawingml/2006/main" noGrp="1"/>
          </p:cNvSpPr>
          <p:nvPr/>
        </p:nvSpPr>
        <p:spPr>
          <a:xfrm xmlns:a="http://schemas.openxmlformats.org/drawingml/2006/main">
            <a:off x="685800" y="5619750"/>
            <a:ext cx="1076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b="0">
                <a:solidFill>
                  <a:srgbClr val="63E7DE"/>
                </a:solidFill>
                <a:latin typeface="Avenir Next"/>
                <a:ea typeface="Avenir Next"/>
                <a:cs typeface="Avenir Next"/>
              </a:defRPr>
            </a:pPr>
            <a:r>
              <a:rPr sz="1875" b="0">
                <a:solidFill>
                  <a:srgbClr val="63E7DE"/>
                </a:solidFill>
                <a:latin typeface="Avenir Next"/>
                <a:ea typeface="Avenir Next"/>
                <a:cs typeface="Avenir Next"/>
              </a:rPr>
              <a:t>Tu comprobación: suma los cinco importes y compara con $10.</a:t>
            </a:r>
          </a:p>
        </p:txBody>
      </p:sp>
    </p:spTree>
    <p:extLst>
      <p:ext uri="{BB962C8B-B14F-4D97-AF65-F5344CB8AC3E}">
        <p14:creationId xmlns:p14="http://schemas.microsoft.com/office/powerpoint/2010/main" val="495155164"/>
      </p:ext>
    </p:extLst>
  </p:cSld>
</p:sld>
</file>

<file path=ppt/slides/slide5.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06/22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DEMOSTRACIÓN</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Prompt completo con PEDIR</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18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APLICAR   Estructurar la solicitud</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18–22   4 min de actividad + 0 min de apoyo</a:t>
            </a:r>
          </a:p>
        </p:txBody>
      </p:sp>
      <p:sp>
        <p:nvSpPr>
          <p:cNvPr id="21" name="contenido">
            <a:extLst xmlns:a="http://schemas.openxmlformats.org/drawingml/2006/main">
              <a:ext uri="{FF2B5EF4-FFF2-40B4-BE49-F238E27FC236}">
                <a16:creationId xmlns:a16="http://schemas.microsoft.com/office/drawing/2014/main" id="{BED0D2D2-3033-48A3-A2D4-7E1CE5D329FA}"/>
              </a:ext>
            </a:extLst>
          </p:cNvPr>
          <p:cNvSpPr>
            <a:spLocks xmlns:a="http://schemas.openxmlformats.org/drawingml/2006/main" noGrp="1"/>
          </p:cNvSpPr>
          <p:nvPr/>
        </p:nvSpPr>
        <p:spPr>
          <a:xfrm xmlns:a="http://schemas.openxmlformats.org/drawingml/2006/main">
            <a:off x="609600" y="1714500"/>
            <a:ext cx="2286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FFD166"/>
                </a:solidFill>
                <a:latin typeface="Avenir Next"/>
                <a:ea typeface="Avenir Next"/>
                <a:cs typeface="Avenir Next"/>
              </a:defRPr>
            </a:pPr>
            <a:r>
              <a:rPr sz="1650" b="1">
                <a:solidFill>
                  <a:srgbClr val="FFD166"/>
                </a:solidFill>
                <a:latin typeface="Avenir Next"/>
                <a:ea typeface="Avenir Next"/>
                <a:cs typeface="Avenir Next"/>
              </a:rPr>
              <a:t>P: Propósito</a:t>
            </a:r>
          </a:p>
        </p:txBody>
      </p:sp>
      <p:sp>
        <p:nvSpPr>
          <p:cNvPr id="22" name="contenido">
            <a:extLst xmlns:a="http://schemas.openxmlformats.org/drawingml/2006/main">
              <a:ext uri="{FF2B5EF4-FFF2-40B4-BE49-F238E27FC236}">
                <a16:creationId xmlns:a16="http://schemas.microsoft.com/office/drawing/2014/main" id="{D8728124-372C-4E0B-8B98-7BF5D5B9C991}"/>
              </a:ext>
            </a:extLst>
          </p:cNvPr>
          <p:cNvSpPr>
            <a:spLocks xmlns:a="http://schemas.openxmlformats.org/drawingml/2006/main" noGrp="1"/>
          </p:cNvSpPr>
          <p:nvPr/>
        </p:nvSpPr>
        <p:spPr>
          <a:xfrm xmlns:a="http://schemas.openxmlformats.org/drawingml/2006/main">
            <a:off x="3086100" y="1714500"/>
            <a:ext cx="84486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575" b="0">
                <a:solidFill>
                  <a:srgbClr val="FFFFFF"/>
                </a:solidFill>
                <a:latin typeface="Avenir Next"/>
                <a:ea typeface="Avenir Next"/>
                <a:cs typeface="Avenir Next"/>
              </a:defRPr>
            </a:pPr>
            <a:r>
              <a:rPr sz="1575" b="0">
                <a:solidFill>
                  <a:srgbClr val="FFFFFF"/>
                </a:solidFill>
                <a:latin typeface="Avenir Next"/>
                <a:ea typeface="Avenir Next"/>
                <a:cs typeface="Avenir Next"/>
              </a:rPr>
              <a:t>Ayúdame</a:t>
            </a:r>
            <a:r>
              <a:rPr sz="1575" b="0">
                <a:solidFill>
                  <a:srgbClr val="FFFFFF"/>
                </a:solidFill>
                <a:latin typeface="Avenir Next"/>
                <a:ea typeface="Avenir Next"/>
                <a:cs typeface="Avenir Next"/>
              </a:rPr>
              <a:t> a </a:t>
            </a:r>
            <a:r>
              <a:rPr sz="1575" b="0">
                <a:solidFill>
                  <a:srgbClr val="FFFFFF"/>
                </a:solidFill>
                <a:latin typeface="Avenir Next"/>
                <a:ea typeface="Avenir Next"/>
                <a:cs typeface="Avenir Next"/>
              </a:rPr>
              <a:t>reproducir</a:t>
            </a:r>
            <a:r>
              <a:rPr sz="1575" b="0">
                <a:solidFill>
                  <a:srgbClr val="FFFFFF"/>
                </a:solidFill>
                <a:latin typeface="Avenir Next"/>
                <a:ea typeface="Avenir Next"/>
                <a:cs typeface="Avenir Next"/>
              </a:rPr>
              <a:t> y </a:t>
            </a:r>
            <a:r>
              <a:rPr sz="1575" b="0">
                <a:solidFill>
                  <a:srgbClr val="FFFFFF"/>
                </a:solidFill>
                <a:latin typeface="Avenir Next"/>
                <a:ea typeface="Avenir Next"/>
                <a:cs typeface="Avenir Next"/>
              </a:rPr>
              <a:t>comprobar</a:t>
            </a:r>
            <a:r>
              <a:rPr sz="1575" b="0">
                <a:solidFill>
                  <a:srgbClr val="FFFFFF"/>
                </a:solidFill>
                <a:latin typeface="Avenir Next"/>
                <a:ea typeface="Avenir Next"/>
                <a:cs typeface="Avenir Next"/>
              </a:rPr>
              <a:t> un </a:t>
            </a:r>
            <a:r>
              <a:rPr sz="1575" b="0">
                <a:solidFill>
                  <a:srgbClr val="FFFFFF"/>
                </a:solidFill>
                <a:latin typeface="Avenir Next"/>
                <a:ea typeface="Avenir Next"/>
                <a:cs typeface="Avenir Next"/>
              </a:rPr>
              <a:t>presupuesto</a:t>
            </a:r>
            <a:r>
              <a:rPr sz="1575" b="0">
                <a:solidFill>
                  <a:srgbClr val="FFFFFF"/>
                </a:solidFill>
                <a:latin typeface="Avenir Next"/>
                <a:ea typeface="Avenir Next"/>
                <a:cs typeface="Avenir Next"/>
              </a:rPr>
              <a:t> de 12 meses.</a:t>
            </a:r>
          </a:p>
        </p:txBody>
      </p:sp>
      <p:sp>
        <p:nvSpPr>
          <p:cNvPr id="23" name="contenido">
            <a:extLst xmlns:a="http://schemas.openxmlformats.org/drawingml/2006/main">
              <a:ext uri="{FF2B5EF4-FFF2-40B4-BE49-F238E27FC236}">
                <a16:creationId xmlns:a16="http://schemas.microsoft.com/office/drawing/2014/main" id="{8B6944E3-47BF-4CF3-B2B9-866AF2F28060}"/>
              </a:ext>
            </a:extLst>
          </p:cNvPr>
          <p:cNvSpPr>
            <a:spLocks xmlns:a="http://schemas.openxmlformats.org/drawingml/2006/main" noGrp="1"/>
          </p:cNvSpPr>
          <p:nvPr/>
        </p:nvSpPr>
        <p:spPr>
          <a:xfrm xmlns:a="http://schemas.openxmlformats.org/drawingml/2006/main">
            <a:off x="609600" y="2305050"/>
            <a:ext cx="228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63E7DE"/>
                </a:solidFill>
                <a:latin typeface="Avenir Next"/>
                <a:ea typeface="Avenir Next"/>
                <a:cs typeface="Avenir Next"/>
              </a:defRPr>
            </a:pPr>
            <a:r>
              <a:rPr sz="1650" b="1">
                <a:solidFill>
                  <a:srgbClr val="63E7DE"/>
                </a:solidFill>
                <a:latin typeface="Avenir Next"/>
                <a:ea typeface="Avenir Next"/>
                <a:cs typeface="Avenir Next"/>
              </a:rPr>
              <a:t>E: Escenario</a:t>
            </a:r>
          </a:p>
        </p:txBody>
      </p:sp>
      <p:sp>
        <p:nvSpPr>
          <p:cNvPr id="24" name="contenido">
            <a:extLst xmlns:a="http://schemas.openxmlformats.org/drawingml/2006/main">
              <a:ext uri="{FF2B5EF4-FFF2-40B4-BE49-F238E27FC236}">
                <a16:creationId xmlns:a16="http://schemas.microsoft.com/office/drawing/2014/main" id="{550D66EC-657E-4D61-BC06-D40DC43F091A}"/>
              </a:ext>
            </a:extLst>
          </p:cNvPr>
          <p:cNvSpPr>
            <a:spLocks xmlns:a="http://schemas.openxmlformats.org/drawingml/2006/main" noGrp="1"/>
          </p:cNvSpPr>
          <p:nvPr/>
        </p:nvSpPr>
        <p:spPr>
          <a:xfrm xmlns:a="http://schemas.openxmlformats.org/drawingml/2006/main">
            <a:off x="3086100" y="2305050"/>
            <a:ext cx="84486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575" b="0">
                <a:solidFill>
                  <a:srgbClr val="FFFFFF"/>
                </a:solidFill>
                <a:latin typeface="Avenir Next"/>
                <a:ea typeface="Avenir Next"/>
                <a:cs typeface="Avenir Next"/>
              </a:defRPr>
            </a:pPr>
            <a:r>
              <a:rPr sz="1575" b="0">
                <a:solidFill>
                  <a:srgbClr val="FFFFFF"/>
                </a:solidFill>
                <a:latin typeface="Avenir Next"/>
                <a:ea typeface="Avenir Next"/>
                <a:cs typeface="Avenir Next"/>
              </a:rPr>
              <a:t>Caso </a:t>
            </a:r>
            <a:r>
              <a:rPr sz="1575" b="0">
                <a:solidFill>
                  <a:srgbClr val="FFFFFF"/>
                </a:solidFill>
                <a:latin typeface="Avenir Next"/>
                <a:ea typeface="Avenir Next"/>
                <a:cs typeface="Avenir Next"/>
              </a:rPr>
              <a:t>ficticio</a:t>
            </a:r>
            <a:r>
              <a:rPr sz="1575" b="0">
                <a:solidFill>
                  <a:srgbClr val="FFFFFF"/>
                </a:solidFill>
                <a:latin typeface="Avenir Next"/>
                <a:ea typeface="Avenir Next"/>
                <a:cs typeface="Avenir Next"/>
              </a:rPr>
              <a:t> de </a:t>
            </a:r>
            <a:r>
              <a:rPr sz="1575" b="0">
                <a:solidFill>
                  <a:srgbClr val="FFFFFF"/>
                </a:solidFill>
                <a:latin typeface="Avenir Next"/>
                <a:ea typeface="Avenir Next"/>
                <a:cs typeface="Avenir Next"/>
              </a:rPr>
              <a:t>clase</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Reparto</a:t>
            </a:r>
            <a:r>
              <a:rPr sz="1575" b="0">
                <a:solidFill>
                  <a:srgbClr val="FFFFFF"/>
                </a:solidFill>
                <a:latin typeface="Avenir Next"/>
                <a:ea typeface="Avenir Next"/>
                <a:cs typeface="Avenir Next"/>
              </a:rPr>
              <a:t> el </a:t>
            </a:r>
            <a:r>
              <a:rPr sz="1575" b="0">
                <a:solidFill>
                  <a:srgbClr val="FFFFFF"/>
                </a:solidFill>
                <a:latin typeface="Avenir Next"/>
                <a:ea typeface="Avenir Next"/>
                <a:cs typeface="Avenir Next"/>
              </a:rPr>
              <a:t>ingreso</a:t>
            </a:r>
            <a:r>
              <a:rPr sz="1575" b="0">
                <a:solidFill>
                  <a:srgbClr val="FFFFFF"/>
                </a:solidFill>
                <a:latin typeface="Avenir Next"/>
                <a:ea typeface="Avenir Next"/>
                <a:cs typeface="Avenir Next"/>
              </a:rPr>
              <a:t> entre </a:t>
            </a:r>
            <a:r>
              <a:rPr sz="1575" b="0">
                <a:solidFill>
                  <a:srgbClr val="FFFFFF"/>
                </a:solidFill>
                <a:latin typeface="Avenir Next"/>
                <a:ea typeface="Avenir Next"/>
                <a:cs typeface="Avenir Next"/>
              </a:rPr>
              <a:t>cinco</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destinos</a:t>
            </a:r>
            <a:r>
              <a:rPr sz="1575" b="0">
                <a:solidFill>
                  <a:srgbClr val="FFFFFF"/>
                </a:solidFill>
                <a:latin typeface="Avenir Next"/>
                <a:ea typeface="Avenir Next"/>
                <a:cs typeface="Avenir Next"/>
              </a:rPr>
              <a:t> antes de </a:t>
            </a:r>
            <a:r>
              <a:rPr sz="1575" b="0">
                <a:solidFill>
                  <a:srgbClr val="FFFFFF"/>
                </a:solidFill>
                <a:latin typeface="Avenir Next"/>
                <a:ea typeface="Avenir Next"/>
                <a:cs typeface="Avenir Next"/>
              </a:rPr>
              <a:t>gastar</a:t>
            </a:r>
            <a:r>
              <a:rPr sz="1575" b="0">
                <a:solidFill>
                  <a:srgbClr val="FFFFFF"/>
                </a:solidFill>
                <a:latin typeface="Avenir Next"/>
                <a:ea typeface="Avenir Next"/>
                <a:cs typeface="Avenir Next"/>
              </a:rPr>
              <a:t> y </a:t>
            </a:r>
            <a:r>
              <a:rPr sz="1575" b="0">
                <a:solidFill>
                  <a:srgbClr val="FFFFFF"/>
                </a:solidFill>
                <a:latin typeface="Avenir Next"/>
                <a:ea typeface="Avenir Next"/>
                <a:cs typeface="Avenir Next"/>
              </a:rPr>
              <a:t>uso</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una</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plantilla</a:t>
            </a:r>
            <a:r>
              <a:rPr sz="1575" b="0">
                <a:solidFill>
                  <a:srgbClr val="FFFFFF"/>
                </a:solidFill>
                <a:latin typeface="Avenir Next"/>
                <a:ea typeface="Avenir Next"/>
                <a:cs typeface="Avenir Next"/>
              </a:rPr>
              <a:t> Excel.</a:t>
            </a:r>
          </a:p>
        </p:txBody>
      </p:sp>
      <p:sp>
        <p:nvSpPr>
          <p:cNvPr id="25" name="contenido">
            <a:extLst xmlns:a="http://schemas.openxmlformats.org/drawingml/2006/main">
              <a:ext uri="{FF2B5EF4-FFF2-40B4-BE49-F238E27FC236}">
                <a16:creationId xmlns:a16="http://schemas.microsoft.com/office/drawing/2014/main" id="{92944E4E-34FA-4A05-A16A-457D0D8FA0CD}"/>
              </a:ext>
            </a:extLst>
          </p:cNvPr>
          <p:cNvSpPr>
            <a:spLocks xmlns:a="http://schemas.openxmlformats.org/drawingml/2006/main" noGrp="1"/>
          </p:cNvSpPr>
          <p:nvPr/>
        </p:nvSpPr>
        <p:spPr>
          <a:xfrm xmlns:a="http://schemas.openxmlformats.org/drawingml/2006/main">
            <a:off x="609600" y="3009900"/>
            <a:ext cx="228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FF7EB6"/>
                </a:solidFill>
                <a:latin typeface="Avenir Next"/>
                <a:ea typeface="Avenir Next"/>
                <a:cs typeface="Avenir Next"/>
              </a:defRPr>
            </a:pPr>
            <a:r>
              <a:rPr sz="1650" b="1">
                <a:solidFill>
                  <a:srgbClr val="FF7EB6"/>
                </a:solidFill>
                <a:latin typeface="Avenir Next"/>
                <a:ea typeface="Avenir Next"/>
                <a:cs typeface="Avenir Next"/>
              </a:rPr>
              <a:t>D: Datos</a:t>
            </a:r>
          </a:p>
        </p:txBody>
      </p:sp>
      <p:sp>
        <p:nvSpPr>
          <p:cNvPr id="26" name="contenido">
            <a:extLst xmlns:a="http://schemas.openxmlformats.org/drawingml/2006/main">
              <a:ext uri="{FF2B5EF4-FFF2-40B4-BE49-F238E27FC236}">
                <a16:creationId xmlns:a16="http://schemas.microsoft.com/office/drawing/2014/main" id="{58EA8C75-6999-4D75-83BE-85F31AC2EB5B}"/>
              </a:ext>
            </a:extLst>
          </p:cNvPr>
          <p:cNvSpPr>
            <a:spLocks xmlns:a="http://schemas.openxmlformats.org/drawingml/2006/main" noGrp="1"/>
          </p:cNvSpPr>
          <p:nvPr/>
        </p:nvSpPr>
        <p:spPr>
          <a:xfrm xmlns:a="http://schemas.openxmlformats.org/drawingml/2006/main">
            <a:off x="3086100" y="3009900"/>
            <a:ext cx="84486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575" b="0">
                <a:solidFill>
                  <a:srgbClr val="FFFFFF"/>
                </a:solidFill>
                <a:latin typeface="Avenir Next"/>
                <a:ea typeface="Avenir Next"/>
                <a:cs typeface="Avenir Next"/>
              </a:defRPr>
            </a:pPr>
            <a:r>
              <a:rPr sz="1575" b="0">
                <a:solidFill>
                  <a:srgbClr val="FFFFFF"/>
                </a:solidFill>
                <a:latin typeface="Avenir Next"/>
                <a:ea typeface="Avenir Next"/>
                <a:cs typeface="Avenir Next"/>
              </a:rPr>
              <a:t>$10 </a:t>
            </a:r>
            <a:r>
              <a:rPr sz="1575" b="0">
                <a:solidFill>
                  <a:srgbClr val="FFFFFF"/>
                </a:solidFill>
                <a:latin typeface="Avenir Next"/>
                <a:ea typeface="Avenir Next"/>
                <a:cs typeface="Avenir Next"/>
              </a:rPr>
              <a:t>por</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semana</a:t>
            </a:r>
            <a:r>
              <a:rPr sz="1575" b="0">
                <a:solidFill>
                  <a:srgbClr val="FFFFFF"/>
                </a:solidFill>
                <a:latin typeface="Avenir Next"/>
                <a:ea typeface="Avenir Next"/>
                <a:cs typeface="Avenir Next"/>
              </a:rPr>
              <a:t>. Gasto </a:t>
            </a:r>
            <a:r>
              <a:rPr sz="1575" b="0">
                <a:solidFill>
                  <a:srgbClr val="FFFFFF"/>
                </a:solidFill>
                <a:latin typeface="Avenir Next"/>
                <a:ea typeface="Avenir Next"/>
                <a:cs typeface="Avenir Next"/>
              </a:rPr>
              <a:t>diario</a:t>
            </a:r>
            <a:r>
              <a:rPr sz="1575" b="0">
                <a:solidFill>
                  <a:srgbClr val="FFFFFF"/>
                </a:solidFill>
                <a:latin typeface="Avenir Next"/>
                <a:ea typeface="Avenir Next"/>
                <a:cs typeface="Avenir Next"/>
              </a:rPr>
              <a:t> 60%, Metas 15%, </a:t>
            </a:r>
            <a:r>
              <a:rPr sz="1575" b="0">
                <a:solidFill>
                  <a:srgbClr val="FFFFFF"/>
                </a:solidFill>
                <a:latin typeface="Avenir Next"/>
                <a:ea typeface="Avenir Next"/>
                <a:cs typeface="Avenir Next"/>
              </a:rPr>
              <a:t>Yo</a:t>
            </a:r>
            <a:r>
              <a:rPr sz="1575" b="0">
                <a:solidFill>
                  <a:srgbClr val="FFFFFF"/>
                </a:solidFill>
                <a:latin typeface="Avenir Next"/>
                <a:ea typeface="Avenir Next"/>
                <a:cs typeface="Avenir Next"/>
              </a:rPr>
              <a:t> del </a:t>
            </a:r>
            <a:r>
              <a:rPr sz="1575" b="0">
                <a:solidFill>
                  <a:srgbClr val="FFFFFF"/>
                </a:solidFill>
                <a:latin typeface="Avenir Next"/>
                <a:ea typeface="Avenir Next"/>
                <a:cs typeface="Avenir Next"/>
              </a:rPr>
              <a:t>futuro</a:t>
            </a:r>
            <a:r>
              <a:rPr sz="1575" b="0">
                <a:solidFill>
                  <a:srgbClr val="FFFFFF"/>
                </a:solidFill>
                <a:latin typeface="Avenir Next"/>
                <a:ea typeface="Avenir Next"/>
                <a:cs typeface="Avenir Next"/>
              </a:rPr>
              <a:t> 10%, </a:t>
            </a:r>
            <a:r>
              <a:rPr sz="1575" b="0">
                <a:solidFill>
                  <a:srgbClr val="FFFFFF"/>
                </a:solidFill>
                <a:latin typeface="Avenir Next"/>
                <a:ea typeface="Avenir Next"/>
                <a:cs typeface="Avenir Next"/>
              </a:rPr>
              <a:t>Compartir</a:t>
            </a:r>
            <a:r>
              <a:rPr sz="1575" b="0">
                <a:solidFill>
                  <a:srgbClr val="FFFFFF"/>
                </a:solidFill>
                <a:latin typeface="Avenir Next"/>
                <a:ea typeface="Avenir Next"/>
                <a:cs typeface="Avenir Next"/>
              </a:rPr>
              <a:t> 5%, </a:t>
            </a:r>
            <a:r>
              <a:rPr sz="1575" b="0">
                <a:solidFill>
                  <a:srgbClr val="FFFFFF"/>
                </a:solidFill>
                <a:latin typeface="Avenir Next"/>
                <a:ea typeface="Avenir Next"/>
                <a:cs typeface="Avenir Next"/>
              </a:rPr>
              <a:t>Aprender</a:t>
            </a:r>
            <a:r>
              <a:rPr sz="1575" b="0">
                <a:solidFill>
                  <a:srgbClr val="FFFFFF"/>
                </a:solidFill>
                <a:latin typeface="Avenir Next"/>
                <a:ea typeface="Avenir Next"/>
                <a:cs typeface="Avenir Next"/>
              </a:rPr>
              <a:t> 10%. Cuatro </a:t>
            </a:r>
            <a:r>
              <a:rPr sz="1575" b="0">
                <a:solidFill>
                  <a:srgbClr val="FFFFFF"/>
                </a:solidFill>
                <a:latin typeface="Avenir Next"/>
                <a:ea typeface="Avenir Next"/>
                <a:cs typeface="Avenir Next"/>
              </a:rPr>
              <a:t>pagos</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por</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mes</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durante</a:t>
            </a:r>
            <a:r>
              <a:rPr sz="1575" b="0">
                <a:solidFill>
                  <a:srgbClr val="FFFFFF"/>
                </a:solidFill>
                <a:latin typeface="Avenir Next"/>
                <a:ea typeface="Avenir Next"/>
                <a:cs typeface="Avenir Next"/>
              </a:rPr>
              <a:t> 12 meses. Meta </a:t>
            </a:r>
            <a:r>
              <a:rPr sz="1575" b="0">
                <a:solidFill>
                  <a:srgbClr val="FFFFFF"/>
                </a:solidFill>
                <a:latin typeface="Avenir Next"/>
                <a:ea typeface="Avenir Next"/>
                <a:cs typeface="Avenir Next"/>
              </a:rPr>
              <a:t>ficticia</a:t>
            </a:r>
            <a:r>
              <a:rPr sz="1575" b="0">
                <a:solidFill>
                  <a:srgbClr val="FFFFFF"/>
                </a:solidFill>
                <a:latin typeface="Avenir Next"/>
                <a:ea typeface="Avenir Next"/>
                <a:cs typeface="Avenir Next"/>
              </a:rPr>
              <a:t>: $60, </a:t>
            </a:r>
            <a:r>
              <a:rPr sz="1575" b="0">
                <a:solidFill>
                  <a:srgbClr val="FFFFFF"/>
                </a:solidFill>
                <a:latin typeface="Avenir Next"/>
                <a:ea typeface="Avenir Next"/>
                <a:cs typeface="Avenir Next"/>
              </a:rPr>
              <a:t>financiada</a:t>
            </a:r>
            <a:r>
              <a:rPr sz="1575" b="0">
                <a:solidFill>
                  <a:srgbClr val="FFFFFF"/>
                </a:solidFill>
                <a:latin typeface="Avenir Next"/>
                <a:ea typeface="Avenir Next"/>
                <a:cs typeface="Avenir Next"/>
              </a:rPr>
              <a:t> solo con Metas.</a:t>
            </a:r>
          </a:p>
        </p:txBody>
      </p:sp>
      <p:sp>
        <p:nvSpPr>
          <p:cNvPr id="27" name="contenido">
            <a:extLst xmlns:a="http://schemas.openxmlformats.org/drawingml/2006/main">
              <a:ext uri="{FF2B5EF4-FFF2-40B4-BE49-F238E27FC236}">
                <a16:creationId xmlns:a16="http://schemas.microsoft.com/office/drawing/2014/main" id="{3E6326DB-0AA3-4C9B-B27B-92807E5094A8}"/>
              </a:ext>
            </a:extLst>
          </p:cNvPr>
          <p:cNvSpPr>
            <a:spLocks xmlns:a="http://schemas.openxmlformats.org/drawingml/2006/main" noGrp="1"/>
          </p:cNvSpPr>
          <p:nvPr/>
        </p:nvSpPr>
        <p:spPr>
          <a:xfrm xmlns:a="http://schemas.openxmlformats.org/drawingml/2006/main">
            <a:off x="609600" y="4048125"/>
            <a:ext cx="2286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63E7DE"/>
                </a:solidFill>
                <a:latin typeface="Avenir Next"/>
                <a:ea typeface="Avenir Next"/>
                <a:cs typeface="Avenir Next"/>
              </a:defRPr>
            </a:pPr>
            <a:r>
              <a:rPr sz="1650" b="1">
                <a:solidFill>
                  <a:srgbClr val="63E7DE"/>
                </a:solidFill>
                <a:latin typeface="Avenir Next"/>
                <a:ea typeface="Avenir Next"/>
                <a:cs typeface="Avenir Next"/>
              </a:rPr>
              <a:t>I: Indicaciones de formato</a:t>
            </a:r>
          </a:p>
        </p:txBody>
      </p:sp>
      <p:sp>
        <p:nvSpPr>
          <p:cNvPr id="28" name="contenido">
            <a:extLst xmlns:a="http://schemas.openxmlformats.org/drawingml/2006/main">
              <a:ext uri="{FF2B5EF4-FFF2-40B4-BE49-F238E27FC236}">
                <a16:creationId xmlns:a16="http://schemas.microsoft.com/office/drawing/2014/main" id="{5BCC15B7-E6E8-4D1C-9596-3D64AF1624A4}"/>
              </a:ext>
            </a:extLst>
          </p:cNvPr>
          <p:cNvSpPr>
            <a:spLocks xmlns:a="http://schemas.openxmlformats.org/drawingml/2006/main" noGrp="1"/>
          </p:cNvSpPr>
          <p:nvPr/>
        </p:nvSpPr>
        <p:spPr>
          <a:xfrm xmlns:a="http://schemas.openxmlformats.org/drawingml/2006/main">
            <a:off x="3086100" y="4048125"/>
            <a:ext cx="84486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575" b="0">
                <a:solidFill>
                  <a:srgbClr val="FFFFFF"/>
                </a:solidFill>
                <a:latin typeface="Avenir Next"/>
                <a:ea typeface="Avenir Next"/>
                <a:cs typeface="Avenir Next"/>
              </a:defRPr>
            </a:pPr>
            <a:r>
              <a:rPr sz="1575" b="0">
                <a:solidFill>
                  <a:srgbClr val="FFFFFF"/>
                </a:solidFill>
                <a:latin typeface="Avenir Next"/>
                <a:ea typeface="Avenir Next"/>
                <a:cs typeface="Avenir Next"/>
              </a:rPr>
              <a:t>Tabla</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cuenta</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porcentaje</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semana</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enero</a:t>
            </a:r>
            <a:r>
              <a:rPr sz="1575" b="0">
                <a:solidFill>
                  <a:srgbClr val="FFFFFF"/>
                </a:solidFill>
                <a:latin typeface="Avenir Next"/>
                <a:ea typeface="Avenir Next"/>
                <a:cs typeface="Avenir Next"/>
              </a:rPr>
              <a:t> a </a:t>
            </a:r>
            <a:r>
              <a:rPr sz="1575" b="0">
                <a:solidFill>
                  <a:srgbClr val="FFFFFF"/>
                </a:solidFill>
                <a:latin typeface="Avenir Next"/>
                <a:ea typeface="Avenir Next"/>
                <a:cs typeface="Avenir Next"/>
              </a:rPr>
              <a:t>diciembre</a:t>
            </a:r>
            <a:r>
              <a:rPr sz="1575" b="0">
                <a:solidFill>
                  <a:srgbClr val="FFFFFF"/>
                </a:solidFill>
                <a:latin typeface="Avenir Next"/>
                <a:ea typeface="Avenir Next"/>
                <a:cs typeface="Avenir Next"/>
              </a:rPr>
              <a:t> y </a:t>
            </a:r>
            <a:r>
              <a:rPr sz="1575" b="0">
                <a:solidFill>
                  <a:srgbClr val="FFFFFF"/>
                </a:solidFill>
                <a:latin typeface="Avenir Next"/>
                <a:ea typeface="Avenir Next"/>
                <a:cs typeface="Avenir Next"/>
              </a:rPr>
              <a:t>año</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Explica</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fórmulas</a:t>
            </a:r>
            <a:r>
              <a:rPr sz="1575" b="0">
                <a:solidFill>
                  <a:srgbClr val="FFFFFF"/>
                </a:solidFill>
                <a:latin typeface="Avenir Next"/>
                <a:ea typeface="Avenir Next"/>
                <a:cs typeface="Avenir Next"/>
              </a:rPr>
              <a:t> y dos </a:t>
            </a:r>
            <a:r>
              <a:rPr sz="1575" b="0">
                <a:solidFill>
                  <a:srgbClr val="FFFFFF"/>
                </a:solidFill>
                <a:latin typeface="Avenir Next"/>
                <a:ea typeface="Avenir Next"/>
                <a:cs typeface="Avenir Next"/>
              </a:rPr>
              <a:t>comprobaciones</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Calcula</a:t>
            </a:r>
            <a:r>
              <a:rPr sz="1575" b="0">
                <a:solidFill>
                  <a:srgbClr val="FFFFFF"/>
                </a:solidFill>
                <a:latin typeface="Avenir Next"/>
                <a:ea typeface="Avenir Next"/>
                <a:cs typeface="Avenir Next"/>
              </a:rPr>
              <a:t> el </a:t>
            </a:r>
            <a:r>
              <a:rPr sz="1575" b="0">
                <a:solidFill>
                  <a:srgbClr val="FFFFFF"/>
                </a:solidFill>
                <a:latin typeface="Avenir Next"/>
                <a:ea typeface="Avenir Next"/>
                <a:cs typeface="Avenir Next"/>
              </a:rPr>
              <a:t>plazo</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en</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semanas</a:t>
            </a:r>
            <a:r>
              <a:rPr sz="1575" b="0">
                <a:solidFill>
                  <a:srgbClr val="FFFFFF"/>
                </a:solidFill>
                <a:latin typeface="Avenir Next"/>
                <a:ea typeface="Avenir Next"/>
                <a:cs typeface="Avenir Next"/>
              </a:rPr>
              <a:t> y </a:t>
            </a:r>
            <a:r>
              <a:rPr sz="1575" b="0">
                <a:solidFill>
                  <a:srgbClr val="FFFFFF"/>
                </a:solidFill>
                <a:latin typeface="Avenir Next"/>
                <a:ea typeface="Avenir Next"/>
                <a:cs typeface="Avenir Next"/>
              </a:rPr>
              <a:t>aclara</a:t>
            </a:r>
            <a:r>
              <a:rPr sz="1575" b="0">
                <a:solidFill>
                  <a:srgbClr val="FFFFFF"/>
                </a:solidFill>
                <a:latin typeface="Avenir Next"/>
                <a:ea typeface="Avenir Next"/>
                <a:cs typeface="Avenir Next"/>
              </a:rPr>
              <a:t> la </a:t>
            </a:r>
            <a:r>
              <a:rPr sz="1575" b="0">
                <a:solidFill>
                  <a:srgbClr val="FFFFFF"/>
                </a:solidFill>
                <a:latin typeface="Avenir Next"/>
                <a:ea typeface="Avenir Next"/>
                <a:cs typeface="Avenir Next"/>
              </a:rPr>
              <a:t>unidad</a:t>
            </a:r>
            <a:r>
              <a:rPr sz="1575" b="0">
                <a:solidFill>
                  <a:srgbClr val="FFFFFF"/>
                </a:solidFill>
                <a:latin typeface="Avenir Next"/>
                <a:ea typeface="Avenir Next"/>
                <a:cs typeface="Avenir Next"/>
              </a:rPr>
              <a:t>.</a:t>
            </a:r>
          </a:p>
        </p:txBody>
      </p:sp>
      <p:sp>
        <p:nvSpPr>
          <p:cNvPr id="29" name="contenido">
            <a:extLst xmlns:a="http://schemas.openxmlformats.org/drawingml/2006/main">
              <a:ext uri="{FF2B5EF4-FFF2-40B4-BE49-F238E27FC236}">
                <a16:creationId xmlns:a16="http://schemas.microsoft.com/office/drawing/2014/main" id="{9C6C74B9-491C-4857-BAC6-B1D2721F4E43}"/>
              </a:ext>
            </a:extLst>
          </p:cNvPr>
          <p:cNvSpPr>
            <a:spLocks xmlns:a="http://schemas.openxmlformats.org/drawingml/2006/main" noGrp="1"/>
          </p:cNvSpPr>
          <p:nvPr/>
        </p:nvSpPr>
        <p:spPr>
          <a:xfrm xmlns:a="http://schemas.openxmlformats.org/drawingml/2006/main">
            <a:off x="609600" y="4962525"/>
            <a:ext cx="2286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FFD166"/>
                </a:solidFill>
                <a:latin typeface="Avenir Next"/>
                <a:ea typeface="Avenir Next"/>
                <a:cs typeface="Avenir Next"/>
              </a:defRPr>
            </a:pPr>
            <a:r>
              <a:rPr sz="1650" b="1">
                <a:solidFill>
                  <a:srgbClr val="FFD166"/>
                </a:solidFill>
                <a:latin typeface="Avenir Next"/>
                <a:ea typeface="Avenir Next"/>
                <a:cs typeface="Avenir Next"/>
              </a:rPr>
              <a:t>R: Restricciones</a:t>
            </a:r>
          </a:p>
        </p:txBody>
      </p:sp>
      <p:sp>
        <p:nvSpPr>
          <p:cNvPr id="30" name="contenido">
            <a:extLst xmlns:a="http://schemas.openxmlformats.org/drawingml/2006/main">
              <a:ext uri="{FF2B5EF4-FFF2-40B4-BE49-F238E27FC236}">
                <a16:creationId xmlns:a16="http://schemas.microsoft.com/office/drawing/2014/main" id="{3783DB9C-23E5-4724-8FC2-A5D893DB37EC}"/>
              </a:ext>
            </a:extLst>
          </p:cNvPr>
          <p:cNvSpPr>
            <a:spLocks xmlns:a="http://schemas.openxmlformats.org/drawingml/2006/main" noGrp="1"/>
          </p:cNvSpPr>
          <p:nvPr/>
        </p:nvSpPr>
        <p:spPr>
          <a:xfrm xmlns:a="http://schemas.openxmlformats.org/drawingml/2006/main">
            <a:off x="3086100" y="4962525"/>
            <a:ext cx="84486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575" b="0">
                <a:solidFill>
                  <a:srgbClr val="FFFFFF"/>
                </a:solidFill>
                <a:latin typeface="Avenir Next"/>
                <a:ea typeface="Avenir Next"/>
                <a:cs typeface="Avenir Next"/>
              </a:defRPr>
            </a:pPr>
            <a:r>
              <a:rPr sz="1575" b="0">
                <a:solidFill>
                  <a:srgbClr val="FFFFFF"/>
                </a:solidFill>
                <a:latin typeface="Avenir Next"/>
                <a:ea typeface="Avenir Next"/>
                <a:cs typeface="Avenir Next"/>
              </a:rPr>
              <a:t>Usa solo </a:t>
            </a:r>
            <a:r>
              <a:rPr sz="1575" b="0">
                <a:solidFill>
                  <a:srgbClr val="FFFFFF"/>
                </a:solidFill>
                <a:latin typeface="Avenir Next"/>
                <a:ea typeface="Avenir Next"/>
                <a:cs typeface="Avenir Next"/>
              </a:rPr>
              <a:t>estos</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datos</a:t>
            </a:r>
            <a:r>
              <a:rPr sz="1575" b="0">
                <a:solidFill>
                  <a:srgbClr val="FFFFFF"/>
                </a:solidFill>
                <a:latin typeface="Avenir Next"/>
                <a:ea typeface="Avenir Next"/>
                <a:cs typeface="Avenir Next"/>
              </a:rPr>
              <a:t>, sin </a:t>
            </a:r>
            <a:r>
              <a:rPr sz="1575" b="0">
                <a:solidFill>
                  <a:srgbClr val="FFFFFF"/>
                </a:solidFill>
                <a:latin typeface="Avenir Next"/>
                <a:ea typeface="Avenir Next"/>
                <a:cs typeface="Avenir Next"/>
              </a:rPr>
              <a:t>rendimientos</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ni</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aportes</a:t>
            </a:r>
            <a:r>
              <a:rPr sz="1575" b="0">
                <a:solidFill>
                  <a:srgbClr val="FFFFFF"/>
                </a:solidFill>
                <a:latin typeface="Avenir Next"/>
                <a:ea typeface="Avenir Next"/>
                <a:cs typeface="Avenir Next"/>
              </a:rPr>
              <a:t> extra. </a:t>
            </a:r>
            <a:r>
              <a:rPr sz="1575" b="0">
                <a:solidFill>
                  <a:srgbClr val="FFFFFF"/>
                </a:solidFill>
                <a:latin typeface="Avenir Next"/>
                <a:ea typeface="Avenir Next"/>
                <a:cs typeface="Avenir Next"/>
              </a:rPr>
              <a:t>Conserva</a:t>
            </a:r>
            <a:r>
              <a:rPr sz="1575" b="0">
                <a:solidFill>
                  <a:srgbClr val="FFFFFF"/>
                </a:solidFill>
                <a:latin typeface="Avenir Next"/>
                <a:ea typeface="Avenir Next"/>
                <a:cs typeface="Avenir Next"/>
              </a:rPr>
              <a:t> cuatro </a:t>
            </a:r>
            <a:r>
              <a:rPr sz="1575" b="0">
                <a:solidFill>
                  <a:srgbClr val="FFFFFF"/>
                </a:solidFill>
                <a:latin typeface="Avenir Next"/>
                <a:ea typeface="Avenir Next"/>
                <a:cs typeface="Avenir Next"/>
              </a:rPr>
              <a:t>pagos</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mensuales</a:t>
            </a:r>
            <a:r>
              <a:rPr sz="1575" b="0">
                <a:solidFill>
                  <a:srgbClr val="FFFFFF"/>
                </a:solidFill>
                <a:latin typeface="Avenir Next"/>
                <a:ea typeface="Avenir Next"/>
                <a:cs typeface="Avenir Next"/>
              </a:rPr>
              <a:t>. Distingue </a:t>
            </a:r>
            <a:r>
              <a:rPr sz="1575" b="0">
                <a:solidFill>
                  <a:srgbClr val="FFFFFF"/>
                </a:solidFill>
                <a:latin typeface="Avenir Next"/>
                <a:ea typeface="Avenir Next"/>
                <a:cs typeface="Avenir Next"/>
              </a:rPr>
              <a:t>asignación</a:t>
            </a:r>
            <a:r>
              <a:rPr sz="1575" b="0">
                <a:solidFill>
                  <a:srgbClr val="FFFFFF"/>
                </a:solidFill>
                <a:latin typeface="Avenir Next"/>
                <a:ea typeface="Avenir Next"/>
                <a:cs typeface="Avenir Next"/>
              </a:rPr>
              <a:t> de </a:t>
            </a:r>
            <a:r>
              <a:rPr sz="1575" b="0">
                <a:solidFill>
                  <a:srgbClr val="FFFFFF"/>
                </a:solidFill>
                <a:latin typeface="Avenir Next"/>
                <a:ea typeface="Avenir Next"/>
                <a:cs typeface="Avenir Next"/>
              </a:rPr>
              <a:t>saldo</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Señala</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datos</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faltantes</a:t>
            </a:r>
            <a:r>
              <a:rPr sz="1575" b="0">
                <a:solidFill>
                  <a:srgbClr val="FFFFFF"/>
                </a:solidFill>
                <a:latin typeface="Avenir Next"/>
                <a:ea typeface="Avenir Next"/>
                <a:cs typeface="Avenir Next"/>
              </a:rPr>
              <a:t>. Las </a:t>
            </a:r>
            <a:r>
              <a:rPr sz="1575" b="0">
                <a:solidFill>
                  <a:srgbClr val="FFFFFF"/>
                </a:solidFill>
                <a:latin typeface="Avenir Next"/>
                <a:ea typeface="Avenir Next"/>
                <a:cs typeface="Avenir Next"/>
              </a:rPr>
              <a:t>prioridades</a:t>
            </a:r>
            <a:r>
              <a:rPr sz="1575" b="0">
                <a:solidFill>
                  <a:srgbClr val="FFFFFF"/>
                </a:solidFill>
                <a:latin typeface="Avenir Next"/>
                <a:ea typeface="Avenir Next"/>
                <a:cs typeface="Avenir Next"/>
              </a:rPr>
              <a:t> las </a:t>
            </a:r>
            <a:r>
              <a:rPr sz="1575" b="0">
                <a:solidFill>
                  <a:srgbClr val="FFFFFF"/>
                </a:solidFill>
                <a:latin typeface="Avenir Next"/>
                <a:ea typeface="Avenir Next"/>
                <a:cs typeface="Avenir Next"/>
              </a:rPr>
              <a:t>decido</a:t>
            </a:r>
            <a:r>
              <a:rPr sz="1575" b="0">
                <a:solidFill>
                  <a:srgbClr val="FFFFFF"/>
                </a:solidFill>
                <a:latin typeface="Avenir Next"/>
                <a:ea typeface="Avenir Next"/>
                <a:cs typeface="Avenir Next"/>
              </a:rPr>
              <a:t> </a:t>
            </a:r>
            <a:r>
              <a:rPr sz="1575" b="0">
                <a:solidFill>
                  <a:srgbClr val="FFFFFF"/>
                </a:solidFill>
                <a:latin typeface="Avenir Next"/>
                <a:ea typeface="Avenir Next"/>
                <a:cs typeface="Avenir Next"/>
              </a:rPr>
              <a:t>yo</a:t>
            </a:r>
            <a:r>
              <a:rPr sz="1575" b="0">
                <a:solidFill>
                  <a:srgbClr val="FFFFFF"/>
                </a:solidFill>
                <a:latin typeface="Avenir Next"/>
                <a:ea typeface="Avenir Next"/>
                <a:cs typeface="Avenir Next"/>
              </a:rPr>
              <a:t>.</a:t>
            </a:r>
          </a:p>
        </p:txBody>
      </p:sp>
    </p:spTree>
    <p:extLst>
      <p:ext uri="{BB962C8B-B14F-4D97-AF65-F5344CB8AC3E}">
        <p14:creationId xmlns:p14="http://schemas.microsoft.com/office/powerpoint/2010/main" val="495155164"/>
      </p:ext>
    </p:extLst>
  </p:cSld>
</p:sld>
</file>

<file path=ppt/slides/slide6.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05/22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CONTENIDO 1</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La plantilla real de finanzas</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14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APLICAR   Localizar datos y fórmulas</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14–18   3 min de actividad + 1 min de apoyo</a:t>
            </a:r>
          </a:p>
        </p:txBody>
      </p:sp>
      <p:graphicFrame>
        <p:nvGraphicFramePr>
          <p:cNvPr id="33" name="Tabla 32">
            <a:extLst xmlns:a="http://schemas.openxmlformats.org/drawingml/2006/main">
              <a:ext uri="{FF2B5EF4-FFF2-40B4-BE49-F238E27FC236}">
                <a16:creationId xmlns:a16="http://schemas.microsoft.com/office/drawing/2014/main" id="{A414609E-6A09-4EE2-B6B1-7EB44528C871}"/>
              </a:ext>
            </a:extLst>
          </p:cNvPr>
          <p:cNvGraphicFramePr/>
          <p:nvPr/>
        </p:nvGraphicFramePr>
        <p:xfrm>
          <a:off xmlns:a="http://schemas.openxmlformats.org/drawingml/2006/main" x="628650" y="1914525"/>
          <a:ext xmlns:a="http://schemas.openxmlformats.org/drawingml/2006/main" cx="10934700" cy="3333750"/>
        </p:xfrm>
        <a:graphic xmlns:a="http://schemas.openxmlformats.org/drawingml/2006/main">
          <a:graphicData uri="http://schemas.openxmlformats.org/drawingml/2006/table">
            <a:tbl>
              <a:tblPr/>
              <a:tblGrid>
                <a:gridCol w="3619500"/>
                <a:gridCol w="2095500"/>
                <a:gridCol w="5219700"/>
              </a:tblGrid>
              <a:tr h="555625">
                <a:tc>
                  <a:txBody>
                    <a:bodyPr/>
                    <a:lstStyle/>
                    <a:p>
                      <a:pPr algn="l">
                        <a:buNone/>
                      </a:pPr>
                      <a:r>
                        <a:rPr sz="1800" b="1">
                          <a:solidFill>
                            <a:srgbClr val="63E7DE"/>
                          </a:solidFill>
                          <a:latin typeface="Avenir Next"/>
                          <a:ea typeface="Avenir Next"/>
                          <a:cs typeface="Avenir Next"/>
                        </a:rPr>
                        <a:t>En “Mi Presupuesto Anual”</a:t>
                      </a:r>
                    </a:p>
                  </a:txBody>
                  <a:tcPr marL="114300" marR="114300" marT="47625" marB="47625" anchor="ctr">
                    <a:solidFill>
                      <a:srgbClr val="4B218D"/>
                    </a:solidFill>
                  </a:tcPr>
                </a:tc>
                <a:tc>
                  <a:txBody>
                    <a:bodyPr/>
                    <a:lstStyle/>
                    <a:p>
                      <a:pPr algn="l">
                        <a:buNone/>
                      </a:pPr>
                      <a:r>
                        <a:rPr sz="1800" b="1">
                          <a:solidFill>
                            <a:srgbClr val="63E7DE"/>
                          </a:solidFill>
                          <a:latin typeface="Avenir Next"/>
                          <a:ea typeface="Avenir Next"/>
                          <a:cs typeface="Avenir Next"/>
                        </a:rPr>
                        <a:t>Ubicación</a:t>
                      </a:r>
                    </a:p>
                  </a:txBody>
                  <a:tcPr marL="114300" marR="114300" marT="47625" marB="47625" anchor="ctr">
                    <a:solidFill>
                      <a:srgbClr val="4B218D"/>
                    </a:solidFill>
                  </a:tcPr>
                </a:tc>
                <a:tc>
                  <a:txBody>
                    <a:bodyPr/>
                    <a:lstStyle/>
                    <a:p>
                      <a:pPr algn="l">
                        <a:buNone/>
                      </a:pPr>
                      <a:r>
                        <a:rPr sz="1800" b="1">
                          <a:solidFill>
                            <a:srgbClr val="63E7DE"/>
                          </a:solidFill>
                          <a:latin typeface="Avenir Next"/>
                          <a:ea typeface="Avenir Next"/>
                          <a:cs typeface="Avenir Next"/>
                        </a:rPr>
                        <a:t>Qué contiene</a:t>
                      </a:r>
                    </a:p>
                  </a:txBody>
                  <a:tcPr marL="114300" marR="114300" marT="47625" marB="47625" anchor="ctr">
                    <a:solidFill>
                      <a:srgbClr val="4B218D"/>
                    </a:solidFill>
                  </a:tcPr>
                </a:tc>
              </a:tr>
              <a:tr h="555625">
                <a:tc>
                  <a:txBody>
                    <a:bodyPr/>
                    <a:lstStyle/>
                    <a:p>
                      <a:pPr algn="l">
                        <a:buNone/>
                      </a:pPr>
                      <a:r>
                        <a:rPr sz="1800">
                          <a:solidFill>
                            <a:srgbClr val="FFFFFF"/>
                          </a:solidFill>
                          <a:latin typeface="Avenir Next"/>
                          <a:ea typeface="Avenir Next"/>
                          <a:cs typeface="Avenir Next"/>
                        </a:rPr>
                        <a:t>Mesada semanal</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D6</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$30 en el original</a:t>
                      </a:r>
                    </a:p>
                  </a:txBody>
                  <a:tcPr marL="114300" marR="114300" marT="47625" marB="47625" anchor="ctr">
                    <a:solidFill>
                      <a:srgbClr val="27104E"/>
                    </a:solidFill>
                  </a:tcPr>
                </a:tc>
              </a:tr>
              <a:tr h="555625">
                <a:tc>
                  <a:txBody>
                    <a:bodyPr/>
                    <a:lstStyle/>
                    <a:p>
                      <a:pPr algn="l">
                        <a:buNone/>
                      </a:pPr>
                      <a:r>
                        <a:rPr sz="1800">
                          <a:solidFill>
                            <a:srgbClr val="FFFFFF"/>
                          </a:solidFill>
                          <a:latin typeface="Avenir Next"/>
                          <a:ea typeface="Avenir Next"/>
                          <a:cs typeface="Avenir Next"/>
                        </a:rPr>
                        <a:t>Porcentajes</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C10:C14</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60 / 15 / 10 / 5 / 10%</a:t>
                      </a:r>
                    </a:p>
                  </a:txBody>
                  <a:tcPr marL="114300" marR="114300" marT="47625" marB="47625" anchor="ctr">
                    <a:solidFill>
                      <a:srgbClr val="27104E"/>
                    </a:solidFill>
                  </a:tcPr>
                </a:tc>
              </a:tr>
              <a:tr h="555625">
                <a:tc>
                  <a:txBody>
                    <a:bodyPr/>
                    <a:lstStyle/>
                    <a:p>
                      <a:pPr algn="l">
                        <a:buNone/>
                      </a:pPr>
                      <a:r>
                        <a:rPr sz="1800">
                          <a:solidFill>
                            <a:srgbClr val="FFFFFF"/>
                          </a:solidFill>
                          <a:latin typeface="Avenir Next"/>
                          <a:ea typeface="Avenir Next"/>
                          <a:cs typeface="Avenir Next"/>
                        </a:rPr>
                        <a:t>Proyección</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D10:Q15</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Semana, 12 meses y año</a:t>
                      </a:r>
                    </a:p>
                  </a:txBody>
                  <a:tcPr marL="114300" marR="114300" marT="47625" marB="47625" anchor="ctr">
                    <a:solidFill>
                      <a:srgbClr val="27104E"/>
                    </a:solidFill>
                  </a:tcPr>
                </a:tc>
              </a:tr>
              <a:tr h="555625">
                <a:tc>
                  <a:txBody>
                    <a:bodyPr/>
                    <a:lstStyle/>
                    <a:p>
                      <a:pPr algn="l">
                        <a:buNone/>
                      </a:pPr>
                      <a:r>
                        <a:rPr sz="1800">
                          <a:solidFill>
                            <a:srgbClr val="FFFFFF"/>
                          </a:solidFill>
                          <a:latin typeface="Avenir Next"/>
                          <a:ea typeface="Avenir Next"/>
                          <a:cs typeface="Avenir Next"/>
                        </a:rPr>
                        <a:t>Meta y motivo</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E20 / E21</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Texto del caso</a:t>
                      </a:r>
                    </a:p>
                  </a:txBody>
                  <a:tcPr marL="114300" marR="114300" marT="47625" marB="47625" anchor="ctr">
                    <a:solidFill>
                      <a:srgbClr val="27104E"/>
                    </a:solidFill>
                  </a:tcPr>
                </a:tc>
              </a:tr>
              <a:tr h="555625">
                <a:tc>
                  <a:txBody>
                    <a:bodyPr/>
                    <a:lstStyle/>
                    <a:p>
                      <a:pPr algn="l">
                        <a:buNone/>
                      </a:pPr>
                      <a:r>
                        <a:rPr sz="1800">
                          <a:solidFill>
                            <a:srgbClr val="FFFFFF"/>
                          </a:solidFill>
                          <a:latin typeface="Avenir Next"/>
                          <a:ea typeface="Avenir Next"/>
                          <a:cs typeface="Avenir Next"/>
                        </a:rPr>
                        <a:t>Costo de la meta</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E22</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$50 en el original</a:t>
                      </a:r>
                    </a:p>
                  </a:txBody>
                  <a:tcPr marL="114300" marR="114300" marT="47625" marB="47625" anchor="ctr">
                    <a:solidFill>
                      <a:srgbClr val="27104E"/>
                    </a:solidFill>
                  </a:tcPr>
                </a:tc>
              </a:tr>
            </a:tbl>
          </a:graphicData>
        </a:graphic>
      </p:graphicFrame>
      <p:sp>
        <p:nvSpPr>
          <p:cNvPr id="22" name="contenido">
            <a:extLst xmlns:a="http://schemas.openxmlformats.org/drawingml/2006/main">
              <a:ext uri="{FF2B5EF4-FFF2-40B4-BE49-F238E27FC236}">
                <a16:creationId xmlns:a16="http://schemas.microsoft.com/office/drawing/2014/main" id="{88488EA4-B044-4AC8-A4CE-54D1EE520D1B}"/>
              </a:ext>
            </a:extLst>
          </p:cNvPr>
          <p:cNvSpPr>
            <a:spLocks xmlns:a="http://schemas.openxmlformats.org/drawingml/2006/main" noGrp="1"/>
          </p:cNvSpPr>
          <p:nvPr/>
        </p:nvSpPr>
        <p:spPr>
          <a:xfrm xmlns:a="http://schemas.openxmlformats.org/drawingml/2006/main">
            <a:off x="685800" y="5553075"/>
            <a:ext cx="10763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950" b="1">
                <a:solidFill>
                  <a:srgbClr val="FFD166"/>
                </a:solidFill>
                <a:latin typeface="Avenir Next"/>
                <a:ea typeface="Avenir Next"/>
                <a:cs typeface="Avenir Next"/>
              </a:defRPr>
            </a:pPr>
            <a:r>
              <a:rPr sz="1950" b="1">
                <a:solidFill>
                  <a:srgbClr val="FFD166"/>
                </a:solidFill>
                <a:latin typeface="Avenir Next"/>
                <a:ea typeface="Avenir Next"/>
                <a:cs typeface="Avenir Next"/>
              </a:rPr>
              <a:t>En tu copia usarás D6 = $10.</a:t>
            </a:r>
          </a:p>
          <a:p xmlns:a="http://schemas.openxmlformats.org/drawingml/2006/main">
            <a:pPr>
              <a:buNone/>
              <a:defRPr sz="1950" b="1">
                <a:solidFill>
                  <a:srgbClr val="FFD166"/>
                </a:solidFill>
                <a:latin typeface="Avenir Next"/>
                <a:ea typeface="Avenir Next"/>
                <a:cs typeface="Avenir Next"/>
              </a:defRPr>
            </a:pPr>
            <a:r>
              <a:rPr sz="1950" b="1">
                <a:solidFill>
                  <a:srgbClr val="FFD166"/>
                </a:solidFill>
                <a:latin typeface="Avenir Next"/>
                <a:ea typeface="Avenir Next"/>
                <a:cs typeface="Avenir Next"/>
              </a:rPr>
              <a:t>El modelo declara 4 pagos por mes durante 12 meses.</a:t>
            </a:r>
          </a:p>
        </p:txBody>
      </p:sp>
    </p:spTree>
    <p:extLst>
      <p:ext uri="{BB962C8B-B14F-4D97-AF65-F5344CB8AC3E}">
        <p14:creationId xmlns:p14="http://schemas.microsoft.com/office/powerpoint/2010/main" val="495155164"/>
      </p:ext>
    </p:extLst>
  </p:cSld>
</p:sld>
</file>

<file path=ppt/slides/slide7.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07/22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DEMOSTRACIÓN</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El resultado para comparar</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22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EVALUAR   Contrastar importes</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22–25   3 min de actividad + 0 min de apoyo</a:t>
            </a:r>
          </a:p>
        </p:txBody>
      </p:sp>
      <p:graphicFrame>
        <p:nvGraphicFramePr>
          <p:cNvPr id="33" name="Tabla 32">
            <a:extLst xmlns:a="http://schemas.openxmlformats.org/drawingml/2006/main">
              <a:ext uri="{FF2B5EF4-FFF2-40B4-BE49-F238E27FC236}">
                <a16:creationId xmlns:a16="http://schemas.microsoft.com/office/drawing/2014/main" id="{C5231A94-08D6-4A18-8231-273FA2C9499A}"/>
              </a:ext>
            </a:extLst>
          </p:cNvPr>
          <p:cNvGraphicFramePr/>
          <p:nvPr/>
        </p:nvGraphicFramePr>
        <p:xfrm>
          <a:off xmlns:a="http://schemas.openxmlformats.org/drawingml/2006/main" x="628650" y="1885950"/>
          <a:ext xmlns:a="http://schemas.openxmlformats.org/drawingml/2006/main" cx="10934700" cy="3343275"/>
        </p:xfrm>
        <a:graphic xmlns:a="http://schemas.openxmlformats.org/drawingml/2006/main">
          <a:graphicData uri="http://schemas.openxmlformats.org/drawingml/2006/table">
            <a:tbl>
              <a:tblPr/>
              <a:tblGrid>
                <a:gridCol w="3048000"/>
                <a:gridCol w="1190625"/>
                <a:gridCol w="1952625"/>
                <a:gridCol w="2371725"/>
                <a:gridCol w="2371725"/>
              </a:tblGrid>
              <a:tr h="477611">
                <a:tc>
                  <a:txBody>
                    <a:bodyPr/>
                    <a:lstStyle/>
                    <a:p>
                      <a:pPr algn="l">
                        <a:buNone/>
                      </a:pPr>
                      <a:r>
                        <a:rPr sz="1800" b="1">
                          <a:solidFill>
                            <a:srgbClr val="63E7DE"/>
                          </a:solidFill>
                          <a:latin typeface="Avenir Next"/>
                          <a:ea typeface="Avenir Next"/>
                          <a:cs typeface="Avenir Next"/>
                        </a:rPr>
                        <a:t>Cuenta</a:t>
                      </a:r>
                    </a:p>
                  </a:txBody>
                  <a:tcPr marL="114300" marR="114300" marT="47625" marB="47625" anchor="ctr">
                    <a:solidFill>
                      <a:srgbClr val="4B218D"/>
                    </a:solidFill>
                  </a:tcPr>
                </a:tc>
                <a:tc>
                  <a:txBody>
                    <a:bodyPr/>
                    <a:lstStyle/>
                    <a:p>
                      <a:pPr algn="l">
                        <a:buNone/>
                      </a:pPr>
                      <a:r>
                        <a:rPr sz="1800" b="1">
                          <a:solidFill>
                            <a:srgbClr val="63E7DE"/>
                          </a:solidFill>
                          <a:latin typeface="Avenir Next"/>
                          <a:ea typeface="Avenir Next"/>
                          <a:cs typeface="Avenir Next"/>
                        </a:rPr>
                        <a:t>%</a:t>
                      </a:r>
                    </a:p>
                  </a:txBody>
                  <a:tcPr marL="114300" marR="114300" marT="47625" marB="47625" anchor="ctr">
                    <a:solidFill>
                      <a:srgbClr val="4B218D"/>
                    </a:solidFill>
                  </a:tcPr>
                </a:tc>
                <a:tc>
                  <a:txBody>
                    <a:bodyPr/>
                    <a:lstStyle/>
                    <a:p>
                      <a:pPr algn="l">
                        <a:buNone/>
                      </a:pPr>
                      <a:r>
                        <a:rPr sz="1800" b="1">
                          <a:solidFill>
                            <a:srgbClr val="63E7DE"/>
                          </a:solidFill>
                          <a:latin typeface="Avenir Next"/>
                          <a:ea typeface="Avenir Next"/>
                          <a:cs typeface="Avenir Next"/>
                        </a:rPr>
                        <a:t>Semana</a:t>
                      </a:r>
                    </a:p>
                  </a:txBody>
                  <a:tcPr marL="114300" marR="114300" marT="47625" marB="47625" anchor="ctr">
                    <a:solidFill>
                      <a:srgbClr val="4B218D"/>
                    </a:solidFill>
                  </a:tcPr>
                </a:tc>
                <a:tc>
                  <a:txBody>
                    <a:bodyPr/>
                    <a:lstStyle/>
                    <a:p>
                      <a:pPr algn="l">
                        <a:buNone/>
                      </a:pPr>
                      <a:r>
                        <a:rPr sz="1800" b="1">
                          <a:solidFill>
                            <a:srgbClr val="63E7DE"/>
                          </a:solidFill>
                          <a:latin typeface="Avenir Next"/>
                          <a:ea typeface="Avenir Next"/>
                          <a:cs typeface="Avenir Next"/>
                        </a:rPr>
                        <a:t>Mes de 4 pagos</a:t>
                      </a:r>
                    </a:p>
                  </a:txBody>
                  <a:tcPr marL="114300" marR="114300" marT="47625" marB="47625" anchor="ctr">
                    <a:solidFill>
                      <a:srgbClr val="4B218D"/>
                    </a:solidFill>
                  </a:tcPr>
                </a:tc>
                <a:tc>
                  <a:txBody>
                    <a:bodyPr/>
                    <a:lstStyle/>
                    <a:p>
                      <a:pPr algn="l">
                        <a:buNone/>
                      </a:pPr>
                      <a:r>
                        <a:rPr sz="1800" b="1">
                          <a:solidFill>
                            <a:srgbClr val="63E7DE"/>
                          </a:solidFill>
                          <a:latin typeface="Avenir Next"/>
                          <a:ea typeface="Avenir Next"/>
                          <a:cs typeface="Avenir Next"/>
                        </a:rPr>
                        <a:t>Año de 48 pagos</a:t>
                      </a:r>
                    </a:p>
                  </a:txBody>
                  <a:tcPr marL="114300" marR="114300" marT="47625" marB="47625" anchor="ctr">
                    <a:solidFill>
                      <a:srgbClr val="4B218D"/>
                    </a:solidFill>
                  </a:tcPr>
                </a:tc>
              </a:tr>
              <a:tr h="477611">
                <a:tc>
                  <a:txBody>
                    <a:bodyPr/>
                    <a:lstStyle/>
                    <a:p>
                      <a:pPr algn="l">
                        <a:buNone/>
                      </a:pPr>
                      <a:r>
                        <a:rPr sz="1800">
                          <a:solidFill>
                            <a:srgbClr val="FFFFFF"/>
                          </a:solidFill>
                          <a:latin typeface="Avenir Next"/>
                          <a:ea typeface="Avenir Next"/>
                          <a:cs typeface="Avenir Next"/>
                        </a:rPr>
                        <a:t>Gasto diario</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60%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$6.00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$24.00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$288.00</a:t>
                      </a:r>
                    </a:p>
                  </a:txBody>
                  <a:tcPr marL="114300" marR="114300" marT="47625" marB="47625" anchor="ctr">
                    <a:solidFill>
                      <a:srgbClr val="27104E"/>
                    </a:solidFill>
                  </a:tcPr>
                </a:tc>
              </a:tr>
              <a:tr h="477611">
                <a:tc>
                  <a:txBody>
                    <a:bodyPr/>
                    <a:lstStyle/>
                    <a:p>
                      <a:pPr algn="l">
                        <a:buNone/>
                      </a:pPr>
                      <a:r>
                        <a:rPr sz="1800">
                          <a:solidFill>
                            <a:srgbClr val="FFFFFF"/>
                          </a:solidFill>
                          <a:latin typeface="Avenir Next"/>
                          <a:ea typeface="Avenir Next"/>
                          <a:cs typeface="Avenir Next"/>
                        </a:rPr>
                        <a:t>Metas</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15%</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$1.50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$6.00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$72.00</a:t>
                      </a:r>
                    </a:p>
                  </a:txBody>
                  <a:tcPr marL="114300" marR="114300" marT="47625" marB="47625" anchor="ctr">
                    <a:solidFill>
                      <a:srgbClr val="27104E"/>
                    </a:solidFill>
                  </a:tcPr>
                </a:tc>
              </a:tr>
              <a:tr h="477611">
                <a:tc>
                  <a:txBody>
                    <a:bodyPr/>
                    <a:lstStyle/>
                    <a:p>
                      <a:pPr algn="l">
                        <a:buNone/>
                      </a:pPr>
                      <a:r>
                        <a:rPr sz="1800">
                          <a:solidFill>
                            <a:srgbClr val="FFFFFF"/>
                          </a:solidFill>
                          <a:latin typeface="Avenir Next"/>
                          <a:ea typeface="Avenir Next"/>
                          <a:cs typeface="Avenir Next"/>
                        </a:rPr>
                        <a:t>Yo del futuro</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10%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$1.00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$4.00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$48.00</a:t>
                      </a:r>
                    </a:p>
                  </a:txBody>
                  <a:tcPr marL="114300" marR="114300" marT="47625" marB="47625" anchor="ctr">
                    <a:solidFill>
                      <a:srgbClr val="27104E"/>
                    </a:solidFill>
                  </a:tcPr>
                </a:tc>
              </a:tr>
              <a:tr h="477611">
                <a:tc>
                  <a:txBody>
                    <a:bodyPr/>
                    <a:lstStyle/>
                    <a:p>
                      <a:pPr algn="l">
                        <a:buNone/>
                      </a:pPr>
                      <a:r>
                        <a:rPr sz="1800">
                          <a:solidFill>
                            <a:srgbClr val="FFFFFF"/>
                          </a:solidFill>
                          <a:latin typeface="Avenir Next"/>
                          <a:ea typeface="Avenir Next"/>
                          <a:cs typeface="Avenir Next"/>
                        </a:rPr>
                        <a:t>Compartir</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5%</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$0.50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$2.00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$24.00</a:t>
                      </a:r>
                    </a:p>
                  </a:txBody>
                  <a:tcPr marL="114300" marR="114300" marT="47625" marB="47625" anchor="ctr">
                    <a:solidFill>
                      <a:srgbClr val="27104E"/>
                    </a:solidFill>
                  </a:tcPr>
                </a:tc>
              </a:tr>
              <a:tr h="477611">
                <a:tc>
                  <a:txBody>
                    <a:bodyPr/>
                    <a:lstStyle/>
                    <a:p>
                      <a:pPr algn="l">
                        <a:buNone/>
                      </a:pPr>
                      <a:r>
                        <a:rPr sz="1800">
                          <a:solidFill>
                            <a:srgbClr val="FFFFFF"/>
                          </a:solidFill>
                          <a:latin typeface="Avenir Next"/>
                          <a:ea typeface="Avenir Next"/>
                          <a:cs typeface="Avenir Next"/>
                        </a:rPr>
                        <a:t>Aprender</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10%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$1.00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$4.00</a:t>
                      </a:r>
                    </a:p>
                  </a:txBody>
                  <a:tcPr marL="114300" marR="114300" marT="47625" marB="47625" anchor="ctr">
                    <a:solidFill>
                      <a:srgbClr val="27104E"/>
                    </a:solidFill>
                  </a:tcPr>
                </a:tc>
                <a:tc>
                  <a:txBody>
                    <a:bodyPr/>
                    <a:lstStyle/>
                    <a:p>
                      <a:pPr algn="l">
                        <a:buNone/>
                      </a:pPr>
                      <a:r>
                        <a:rPr sz="1800">
                          <a:solidFill>
                            <a:srgbClr val="FFFFFF"/>
                          </a:solidFill>
                          <a:latin typeface="Avenir Next"/>
                          <a:ea typeface="Avenir Next"/>
                          <a:cs typeface="Avenir Next"/>
                        </a:rPr>
                        <a:t>$48.00</a:t>
                      </a:r>
                    </a:p>
                  </a:txBody>
                  <a:tcPr marL="114300" marR="114300" marT="47625" marB="47625" anchor="ctr">
                    <a:solidFill>
                      <a:srgbClr val="27104E"/>
                    </a:solidFill>
                  </a:tcPr>
                </a:tc>
              </a:tr>
              <a:tr h="477611">
                <a:tc>
                  <a:txBody>
                    <a:bodyPr/>
                    <a:lstStyle/>
                    <a:p>
                      <a:pPr algn="l">
                        <a:buNone/>
                      </a:pPr>
                      <a:r>
                        <a:rPr sz="1800" b="1">
                          <a:solidFill>
                            <a:srgbClr val="FFD166"/>
                          </a:solidFill>
                          <a:latin typeface="Avenir Next"/>
                          <a:ea typeface="Avenir Next"/>
                          <a:cs typeface="Avenir Next"/>
                        </a:rPr>
                        <a:t>TOTAL</a:t>
                      </a:r>
                    </a:p>
                  </a:txBody>
                  <a:tcPr marL="114300" marR="114300" marT="47625" marB="47625" anchor="ctr">
                    <a:solidFill>
                      <a:srgbClr val="4B218D"/>
                    </a:solidFill>
                  </a:tcPr>
                </a:tc>
                <a:tc>
                  <a:txBody>
                    <a:bodyPr/>
                    <a:lstStyle/>
                    <a:p>
                      <a:pPr algn="l">
                        <a:buNone/>
                      </a:pPr>
                      <a:r>
                        <a:rPr sz="1800" b="1">
                          <a:solidFill>
                            <a:srgbClr val="FFD166"/>
                          </a:solidFill>
                          <a:latin typeface="Avenir Next"/>
                          <a:ea typeface="Avenir Next"/>
                          <a:cs typeface="Avenir Next"/>
                        </a:rPr>
                        <a:t>100%</a:t>
                      </a:r>
                    </a:p>
                  </a:txBody>
                  <a:tcPr marL="114300" marR="114300" marT="47625" marB="47625" anchor="ctr">
                    <a:solidFill>
                      <a:srgbClr val="4B218D"/>
                    </a:solidFill>
                  </a:tcPr>
                </a:tc>
                <a:tc>
                  <a:txBody>
                    <a:bodyPr/>
                    <a:lstStyle/>
                    <a:p>
                      <a:pPr algn="l">
                        <a:buNone/>
                      </a:pPr>
                      <a:r>
                        <a:rPr sz="1800" b="1">
                          <a:solidFill>
                            <a:srgbClr val="FFD166"/>
                          </a:solidFill>
                          <a:latin typeface="Avenir Next"/>
                          <a:ea typeface="Avenir Next"/>
                          <a:cs typeface="Avenir Next"/>
                        </a:rPr>
                        <a:t>$10.00</a:t>
                      </a:r>
                    </a:p>
                  </a:txBody>
                  <a:tcPr marL="114300" marR="114300" marT="47625" marB="47625" anchor="ctr">
                    <a:solidFill>
                      <a:srgbClr val="4B218D"/>
                    </a:solidFill>
                  </a:tcPr>
                </a:tc>
                <a:tc>
                  <a:txBody>
                    <a:bodyPr/>
                    <a:lstStyle/>
                    <a:p>
                      <a:pPr algn="l">
                        <a:buNone/>
                      </a:pPr>
                      <a:r>
                        <a:rPr sz="1800" b="1">
                          <a:solidFill>
                            <a:srgbClr val="FFD166"/>
                          </a:solidFill>
                          <a:latin typeface="Avenir Next"/>
                          <a:ea typeface="Avenir Next"/>
                          <a:cs typeface="Avenir Next"/>
                        </a:rPr>
                        <a:t>$40.00</a:t>
                      </a:r>
                    </a:p>
                  </a:txBody>
                  <a:tcPr marL="114300" marR="114300" marT="47625" marB="47625" anchor="ctr">
                    <a:solidFill>
                      <a:srgbClr val="4B218D"/>
                    </a:solidFill>
                  </a:tcPr>
                </a:tc>
                <a:tc>
                  <a:txBody>
                    <a:bodyPr/>
                    <a:lstStyle/>
                    <a:p>
                      <a:pPr algn="l">
                        <a:buNone/>
                      </a:pPr>
                      <a:r>
                        <a:rPr sz="1800" b="1">
                          <a:solidFill>
                            <a:srgbClr val="FFD166"/>
                          </a:solidFill>
                          <a:latin typeface="Avenir Next"/>
                          <a:ea typeface="Avenir Next"/>
                          <a:cs typeface="Avenir Next"/>
                        </a:rPr>
                        <a:t>$480.00</a:t>
                      </a:r>
                    </a:p>
                  </a:txBody>
                  <a:tcPr marL="114300" marR="114300" marT="47625" marB="47625" anchor="ctr">
                    <a:solidFill>
                      <a:srgbClr val="4B218D"/>
                    </a:solidFill>
                  </a:tcPr>
                </a:tc>
              </a:tr>
            </a:tbl>
          </a:graphicData>
        </a:graphic>
      </p:graphicFrame>
      <p:sp>
        <p:nvSpPr>
          <p:cNvPr id="22" name="contenido">
            <a:extLst xmlns:a="http://schemas.openxmlformats.org/drawingml/2006/main">
              <a:ext uri="{FF2B5EF4-FFF2-40B4-BE49-F238E27FC236}">
                <a16:creationId xmlns:a16="http://schemas.microsoft.com/office/drawing/2014/main" id="{C672072E-1E68-4EE2-B044-01B9BD61BD6B}"/>
              </a:ext>
            </a:extLst>
          </p:cNvPr>
          <p:cNvSpPr>
            <a:spLocks xmlns:a="http://schemas.openxmlformats.org/drawingml/2006/main" noGrp="1"/>
          </p:cNvSpPr>
          <p:nvPr/>
        </p:nvSpPr>
        <p:spPr>
          <a:xfrm xmlns:a="http://schemas.openxmlformats.org/drawingml/2006/main">
            <a:off x="685800" y="5600700"/>
            <a:ext cx="10763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00" b="0">
                <a:solidFill>
                  <a:srgbClr val="63E7DE"/>
                </a:solidFill>
                <a:latin typeface="Avenir Next"/>
                <a:ea typeface="Avenir Next"/>
                <a:cs typeface="Avenir Next"/>
              </a:defRPr>
            </a:pPr>
            <a:r>
              <a:rPr sz="1800" b="0">
                <a:solidFill>
                  <a:srgbClr val="63E7DE"/>
                </a:solidFill>
                <a:latin typeface="Avenir Next"/>
                <a:ea typeface="Avenir Next"/>
                <a:cs typeface="Avenir Next"/>
              </a:rPr>
              <a:t>Cada mes de enero a diciembre repite la columna mensual.</a:t>
            </a:r>
          </a:p>
          <a:p xmlns:a="http://schemas.openxmlformats.org/drawingml/2006/main">
            <a:pPr>
              <a:buNone/>
              <a:defRPr sz="1800" b="0">
                <a:solidFill>
                  <a:srgbClr val="63E7DE"/>
                </a:solidFill>
                <a:latin typeface="Avenir Next"/>
                <a:ea typeface="Avenir Next"/>
                <a:cs typeface="Avenir Next"/>
              </a:defRPr>
            </a:pPr>
            <a:r>
              <a:rPr sz="1800" b="0">
                <a:solidFill>
                  <a:srgbClr val="63E7DE"/>
                </a:solidFill>
                <a:latin typeface="Avenir Next"/>
                <a:ea typeface="Avenir Next"/>
                <a:cs typeface="Avenir Next"/>
              </a:rPr>
              <a:t>Ejemplo calculado para contrastar con tu salida de IA.</a:t>
            </a:r>
          </a:p>
        </p:txBody>
      </p:sp>
    </p:spTree>
    <p:extLst>
      <p:ext uri="{BB962C8B-B14F-4D97-AF65-F5344CB8AC3E}">
        <p14:creationId xmlns:p14="http://schemas.microsoft.com/office/powerpoint/2010/main" val="495155164"/>
      </p:ext>
    </p:extLst>
  </p:cSld>
</p:sld>
</file>

<file path=ppt/slides/slide8.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08/22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DEMOSTRACIÓN</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Las fórmulas de una cuenta</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25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COMPRENDER   Explicar referencias y unidades</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25–28   3 min de actividad + 0 min de apoyo</a:t>
            </a:r>
          </a:p>
        </p:txBody>
      </p:sp>
      <p:graphicFrame>
        <p:nvGraphicFramePr>
          <p:cNvPr id="33" name="Tabla 32">
            <a:extLst xmlns:a="http://schemas.openxmlformats.org/drawingml/2006/main">
              <a:ext uri="{FF2B5EF4-FFF2-40B4-BE49-F238E27FC236}">
                <a16:creationId xmlns:a16="http://schemas.microsoft.com/office/drawing/2014/main" id="{067A3E84-9332-4A56-8050-75DA2A67976B}"/>
              </a:ext>
            </a:extLst>
          </p:cNvPr>
          <p:cNvGraphicFramePr/>
          <p:nvPr/>
        </p:nvGraphicFramePr>
        <p:xfrm>
          <a:off xmlns:a="http://schemas.openxmlformats.org/drawingml/2006/main" x="628650" y="2133600"/>
          <a:ext xmlns:a="http://schemas.openxmlformats.org/drawingml/2006/main" cx="10934700" cy="2514600"/>
        </p:xfrm>
        <a:graphic xmlns:a="http://schemas.openxmlformats.org/drawingml/2006/main">
          <a:graphicData uri="http://schemas.openxmlformats.org/drawingml/2006/table">
            <a:tbl>
              <a:tblPr/>
              <a:tblGrid>
                <a:gridCol w="2857500"/>
                <a:gridCol w="4048125"/>
                <a:gridCol w="4029075"/>
              </a:tblGrid>
              <a:tr h="628650">
                <a:tc>
                  <a:txBody>
                    <a:bodyPr/>
                    <a:lstStyle/>
                    <a:p>
                      <a:pPr algn="l">
                        <a:buNone/>
                      </a:pPr>
                      <a:r>
                        <a:rPr sz="1950" b="1">
                          <a:solidFill>
                            <a:srgbClr val="63E7DE"/>
                          </a:solidFill>
                          <a:latin typeface="Avenir Next"/>
                          <a:ea typeface="Avenir Next"/>
                          <a:cs typeface="Avenir Next"/>
                        </a:rPr>
                        <a:t>Resultado</a:t>
                      </a:r>
                    </a:p>
                  </a:txBody>
                  <a:tcPr marL="114300" marR="114300" marT="47625" marB="47625" anchor="ctr">
                    <a:solidFill>
                      <a:srgbClr val="4B218D"/>
                    </a:solidFill>
                  </a:tcPr>
                </a:tc>
                <a:tc>
                  <a:txBody>
                    <a:bodyPr/>
                    <a:lstStyle/>
                    <a:p>
                      <a:pPr algn="l">
                        <a:buNone/>
                      </a:pPr>
                      <a:r>
                        <a:rPr sz="1950" b="1">
                          <a:solidFill>
                            <a:srgbClr val="63E7DE"/>
                          </a:solidFill>
                          <a:latin typeface="Avenir Next"/>
                          <a:ea typeface="Avenir Next"/>
                          <a:cs typeface="Avenir Next"/>
                        </a:rPr>
                        <a:t>Fórmula del archivo</a:t>
                      </a:r>
                    </a:p>
                  </a:txBody>
                  <a:tcPr marL="114300" marR="114300" marT="47625" marB="47625" anchor="ctr">
                    <a:solidFill>
                      <a:srgbClr val="4B218D"/>
                    </a:solidFill>
                  </a:tcPr>
                </a:tc>
                <a:tc>
                  <a:txBody>
                    <a:bodyPr/>
                    <a:lstStyle/>
                    <a:p>
                      <a:pPr algn="l">
                        <a:buNone/>
                      </a:pPr>
                      <a:r>
                        <a:rPr sz="1950" b="1">
                          <a:solidFill>
                            <a:srgbClr val="63E7DE"/>
                          </a:solidFill>
                          <a:latin typeface="Avenir Next"/>
                          <a:ea typeface="Avenir Next"/>
                          <a:cs typeface="Avenir Next"/>
                        </a:rPr>
                        <a:t>Unidad</a:t>
                      </a:r>
                    </a:p>
                  </a:txBody>
                  <a:tcPr marL="114300" marR="114300" marT="47625" marB="47625" anchor="ctr">
                    <a:solidFill>
                      <a:srgbClr val="4B218D"/>
                    </a:solidFill>
                  </a:tcPr>
                </a:tc>
              </a:tr>
              <a:tr h="628650">
                <a:tc>
                  <a:txBody>
                    <a:bodyPr/>
                    <a:lstStyle/>
                    <a:p>
                      <a:pPr algn="l">
                        <a:buNone/>
                      </a:pPr>
                      <a:r>
                        <a:rPr sz="1950">
                          <a:solidFill>
                            <a:srgbClr val="FFFFFF"/>
                          </a:solidFill>
                          <a:latin typeface="Avenir Next"/>
                          <a:ea typeface="Avenir Next"/>
                          <a:cs typeface="Avenir Next"/>
                        </a:rPr>
                        <a:t>D10, una semana</a:t>
                      </a:r>
                    </a:p>
                  </a:txBody>
                  <a:tcPr marL="114300" marR="114300" marT="47625" marB="47625" anchor="ctr">
                    <a:solidFill>
                      <a:srgbClr val="27104E"/>
                    </a:solidFill>
                  </a:tcPr>
                </a:tc>
                <a:tc>
                  <a:txBody>
                    <a:bodyPr/>
                    <a:lstStyle/>
                    <a:p>
                      <a:pPr algn="l">
                        <a:buNone/>
                      </a:pPr>
                      <a:r>
                        <a:rPr sz="1950">
                          <a:solidFill>
                            <a:srgbClr val="FFFFFF"/>
                          </a:solidFill>
                          <a:latin typeface="Avenir Next"/>
                          <a:ea typeface="Avenir Next"/>
                          <a:cs typeface="Avenir Next"/>
                        </a:rPr>
                        <a:t>=$D$6*C10</a:t>
                      </a:r>
                    </a:p>
                  </a:txBody>
                  <a:tcPr marL="114300" marR="114300" marT="47625" marB="47625" anchor="ctr">
                    <a:solidFill>
                      <a:srgbClr val="27104E"/>
                    </a:solidFill>
                  </a:tcPr>
                </a:tc>
                <a:tc>
                  <a:txBody>
                    <a:bodyPr/>
                    <a:lstStyle/>
                    <a:p>
                      <a:pPr algn="l">
                        <a:buNone/>
                      </a:pPr>
                      <a:r>
                        <a:rPr sz="1950">
                          <a:solidFill>
                            <a:srgbClr val="FFFFFF"/>
                          </a:solidFill>
                          <a:latin typeface="Avenir Next"/>
                          <a:ea typeface="Avenir Next"/>
                          <a:cs typeface="Avenir Next"/>
                        </a:rPr>
                        <a:t>Dólares por semana</a:t>
                      </a:r>
                    </a:p>
                  </a:txBody>
                  <a:tcPr marL="114300" marR="114300" marT="47625" marB="47625" anchor="ctr">
                    <a:solidFill>
                      <a:srgbClr val="27104E"/>
                    </a:solidFill>
                  </a:tcPr>
                </a:tc>
              </a:tr>
              <a:tr h="628650">
                <a:tc>
                  <a:txBody>
                    <a:bodyPr/>
                    <a:lstStyle/>
                    <a:p>
                      <a:pPr algn="l">
                        <a:buNone/>
                      </a:pPr>
                      <a:r>
                        <a:rPr sz="1950">
                          <a:solidFill>
                            <a:srgbClr val="FFFFFF"/>
                          </a:solidFill>
                          <a:latin typeface="Avenir Next"/>
                          <a:ea typeface="Avenir Next"/>
                          <a:cs typeface="Avenir Next"/>
                        </a:rPr>
                        <a:t>E10, un mes</a:t>
                      </a:r>
                    </a:p>
                  </a:txBody>
                  <a:tcPr marL="114300" marR="114300" marT="47625" marB="47625" anchor="ctr">
                    <a:solidFill>
                      <a:srgbClr val="27104E"/>
                    </a:solidFill>
                  </a:tcPr>
                </a:tc>
                <a:tc>
                  <a:txBody>
                    <a:bodyPr/>
                    <a:lstStyle/>
                    <a:p>
                      <a:pPr algn="l">
                        <a:buNone/>
                      </a:pPr>
                      <a:r>
                        <a:rPr sz="1950">
                          <a:solidFill>
                            <a:srgbClr val="FFFFFF"/>
                          </a:solidFill>
                          <a:latin typeface="Avenir Next"/>
                          <a:ea typeface="Avenir Next"/>
                          <a:cs typeface="Avenir Next"/>
                        </a:rPr>
                        <a:t>=$D10*4</a:t>
                      </a:r>
                    </a:p>
                  </a:txBody>
                  <a:tcPr marL="114300" marR="114300" marT="47625" marB="47625" anchor="ctr">
                    <a:solidFill>
                      <a:srgbClr val="27104E"/>
                    </a:solidFill>
                  </a:tcPr>
                </a:tc>
                <a:tc>
                  <a:txBody>
                    <a:bodyPr/>
                    <a:lstStyle/>
                    <a:p>
                      <a:pPr algn="l">
                        <a:buNone/>
                      </a:pPr>
                      <a:r>
                        <a:rPr sz="1950">
                          <a:solidFill>
                            <a:srgbClr val="FFFFFF"/>
                          </a:solidFill>
                          <a:latin typeface="Avenir Next"/>
                          <a:ea typeface="Avenir Next"/>
                          <a:cs typeface="Avenir Next"/>
                        </a:rPr>
                        <a:t>Dólares por mes de 4 pagos</a:t>
                      </a:r>
                    </a:p>
                  </a:txBody>
                  <a:tcPr marL="114300" marR="114300" marT="47625" marB="47625" anchor="ctr">
                    <a:solidFill>
                      <a:srgbClr val="27104E"/>
                    </a:solidFill>
                  </a:tcPr>
                </a:tc>
              </a:tr>
              <a:tr h="628650">
                <a:tc>
                  <a:txBody>
                    <a:bodyPr/>
                    <a:lstStyle/>
                    <a:p>
                      <a:pPr algn="l">
                        <a:buNone/>
                      </a:pPr>
                      <a:r>
                        <a:rPr sz="1950">
                          <a:solidFill>
                            <a:srgbClr val="FFFFFF"/>
                          </a:solidFill>
                          <a:latin typeface="Avenir Next"/>
                          <a:ea typeface="Avenir Next"/>
                          <a:cs typeface="Avenir Next"/>
                        </a:rPr>
                        <a:t>Q10, un año</a:t>
                      </a:r>
                    </a:p>
                  </a:txBody>
                  <a:tcPr marL="114300" marR="114300" marT="47625" marB="47625" anchor="ctr">
                    <a:solidFill>
                      <a:srgbClr val="27104E"/>
                    </a:solidFill>
                  </a:tcPr>
                </a:tc>
                <a:tc>
                  <a:txBody>
                    <a:bodyPr/>
                    <a:lstStyle/>
                    <a:p>
                      <a:pPr algn="l">
                        <a:buNone/>
                      </a:pPr>
                      <a:r>
                        <a:rPr sz="1950">
                          <a:solidFill>
                            <a:srgbClr val="FFFFFF"/>
                          </a:solidFill>
                          <a:latin typeface="Avenir Next"/>
                          <a:ea typeface="Avenir Next"/>
                          <a:cs typeface="Avenir Next"/>
                        </a:rPr>
                        <a:t>=SUM(E10:P10)</a:t>
                      </a:r>
                    </a:p>
                  </a:txBody>
                  <a:tcPr marL="114300" marR="114300" marT="47625" marB="47625" anchor="ctr">
                    <a:solidFill>
                      <a:srgbClr val="27104E"/>
                    </a:solidFill>
                  </a:tcPr>
                </a:tc>
                <a:tc>
                  <a:txBody>
                    <a:bodyPr/>
                    <a:lstStyle/>
                    <a:p>
                      <a:pPr algn="l">
                        <a:buNone/>
                      </a:pPr>
                      <a:r>
                        <a:rPr sz="1950">
                          <a:solidFill>
                            <a:srgbClr val="FFFFFF"/>
                          </a:solidFill>
                          <a:latin typeface="Avenir Next"/>
                          <a:ea typeface="Avenir Next"/>
                          <a:cs typeface="Avenir Next"/>
                        </a:rPr>
                        <a:t>Dólares en 12 meses</a:t>
                      </a:r>
                    </a:p>
                  </a:txBody>
                  <a:tcPr marL="114300" marR="114300" marT="47625" marB="47625" anchor="ctr">
                    <a:solidFill>
                      <a:srgbClr val="27104E"/>
                    </a:solidFill>
                  </a:tcPr>
                </a:tc>
              </a:tr>
            </a:tbl>
          </a:graphicData>
        </a:graphic>
      </p:graphicFrame>
      <p:sp>
        <p:nvSpPr>
          <p:cNvPr id="22" name="contenido">
            <a:extLst xmlns:a="http://schemas.openxmlformats.org/drawingml/2006/main">
              <a:ext uri="{FF2B5EF4-FFF2-40B4-BE49-F238E27FC236}">
                <a16:creationId xmlns:a16="http://schemas.microsoft.com/office/drawing/2014/main" id="{1BCCCDE0-4FD4-45CA-93FD-7D1B41D062C4}"/>
              </a:ext>
            </a:extLst>
          </p:cNvPr>
          <p:cNvSpPr>
            <a:spLocks xmlns:a="http://schemas.openxmlformats.org/drawingml/2006/main" noGrp="1"/>
          </p:cNvSpPr>
          <p:nvPr/>
        </p:nvSpPr>
        <p:spPr>
          <a:xfrm xmlns:a="http://schemas.openxmlformats.org/drawingml/2006/main">
            <a:off x="685800" y="5143500"/>
            <a:ext cx="104775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0">
                <a:solidFill>
                  <a:srgbClr val="FFD166"/>
                </a:solidFill>
                <a:latin typeface="Avenir Next"/>
                <a:ea typeface="Avenir Next"/>
                <a:cs typeface="Avenir Next"/>
              </a:defRPr>
            </a:pPr>
            <a:r>
              <a:rPr sz="2100" b="0">
                <a:solidFill>
                  <a:srgbClr val="FFD166"/>
                </a:solidFill>
                <a:latin typeface="Avenir Next"/>
                <a:ea typeface="Avenir Next"/>
                <a:cs typeface="Avenir Next"/>
              </a:rPr>
              <a:t>$D$6 conserva la mesada al copiar la fórmula.</a:t>
            </a:r>
          </a:p>
          <a:p xmlns:a="http://schemas.openxmlformats.org/drawingml/2006/main">
            <a:pPr>
              <a:buNone/>
              <a:defRPr sz="2100" b="0">
                <a:solidFill>
                  <a:srgbClr val="FFD166"/>
                </a:solidFill>
                <a:latin typeface="Avenir Next"/>
                <a:ea typeface="Avenir Next"/>
                <a:cs typeface="Avenir Next"/>
              </a:defRPr>
            </a:pPr>
            <a:r>
              <a:rPr sz="2100" b="0">
                <a:solidFill>
                  <a:srgbClr val="FFD166"/>
                </a:solidFill>
                <a:latin typeface="Avenir Next"/>
                <a:ea typeface="Avenir Next"/>
                <a:cs typeface="Avenir Next"/>
              </a:rPr>
              <a:t>E10:P10 contiene los 12 meses que Q10 suma.</a:t>
            </a:r>
          </a:p>
        </p:txBody>
      </p:sp>
    </p:spTree>
    <p:extLst>
      <p:ext uri="{BB962C8B-B14F-4D97-AF65-F5344CB8AC3E}">
        <p14:creationId xmlns:p14="http://schemas.microsoft.com/office/powerpoint/2010/main" val="495155164"/>
      </p:ext>
    </p:extLst>
  </p:cSld>
</p:sld>
</file>

<file path=ppt/slides/slide9.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09/22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PRÁCTICA 1</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Práctica 1: tu primer presupuesto</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28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APLICAR   Construir y comprobar</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28–33   4 min de actividad + 1 min de apoyo</a:t>
            </a:r>
          </a:p>
        </p:txBody>
      </p:sp>
      <p:sp>
        <p:nvSpPr>
          <p:cNvPr id="21" name="contenido">
            <a:extLst xmlns:a="http://schemas.openxmlformats.org/drawingml/2006/main">
              <a:ext uri="{FF2B5EF4-FFF2-40B4-BE49-F238E27FC236}">
                <a16:creationId xmlns:a16="http://schemas.microsoft.com/office/drawing/2014/main" id="{388BA1C0-5273-4AB9-B220-A4627A29A5C1}"/>
              </a:ext>
            </a:extLst>
          </p:cNvPr>
          <p:cNvSpPr>
            <a:spLocks xmlns:a="http://schemas.openxmlformats.org/drawingml/2006/main" noGrp="1"/>
          </p:cNvSpPr>
          <p:nvPr/>
        </p:nvSpPr>
        <p:spPr>
          <a:xfrm xmlns:a="http://schemas.openxmlformats.org/drawingml/2006/main">
            <a:off x="685800" y="1924050"/>
            <a:ext cx="10668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1">
                <a:solidFill>
                  <a:srgbClr val="FFD166"/>
                </a:solidFill>
                <a:latin typeface="Avenir Next"/>
                <a:ea typeface="Avenir Next"/>
                <a:cs typeface="Avenir Next"/>
              </a:defRPr>
            </a:pPr>
            <a:r>
              <a:rPr sz="2100" b="1">
                <a:solidFill>
                  <a:srgbClr val="FFD166"/>
                </a:solidFill>
                <a:latin typeface="Avenir Next"/>
                <a:ea typeface="Avenir Next"/>
                <a:cs typeface="Avenir Next"/>
              </a:rPr>
              <a:t>1. En tu copia: D6 = $10 y C10:C14 = 60/15/10/5/10%.</a:t>
            </a:r>
          </a:p>
        </p:txBody>
      </p:sp>
      <p:sp>
        <p:nvSpPr>
          <p:cNvPr id="22" name="contenido">
            <a:extLst xmlns:a="http://schemas.openxmlformats.org/drawingml/2006/main">
              <a:ext uri="{FF2B5EF4-FFF2-40B4-BE49-F238E27FC236}">
                <a16:creationId xmlns:a16="http://schemas.microsoft.com/office/drawing/2014/main" id="{FBA7F622-85FD-48D9-A4DF-E9F5D3DC6CC1}"/>
              </a:ext>
            </a:extLst>
          </p:cNvPr>
          <p:cNvSpPr>
            <a:spLocks xmlns:a="http://schemas.openxmlformats.org/drawingml/2006/main" noGrp="1"/>
          </p:cNvSpPr>
          <p:nvPr/>
        </p:nvSpPr>
        <p:spPr>
          <a:xfrm xmlns:a="http://schemas.openxmlformats.org/drawingml/2006/main">
            <a:off x="685800" y="2800350"/>
            <a:ext cx="10668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0">
                <a:solidFill>
                  <a:srgbClr val="FFFFFF"/>
                </a:solidFill>
                <a:latin typeface="Avenir Next"/>
                <a:ea typeface="Avenir Next"/>
                <a:cs typeface="Avenir Next"/>
              </a:defRPr>
            </a:pPr>
            <a:r>
              <a:rPr sz="2100" b="0">
                <a:solidFill>
                  <a:srgbClr val="FFFFFF"/>
                </a:solidFill>
                <a:latin typeface="Avenir Next"/>
                <a:ea typeface="Avenir Next"/>
                <a:cs typeface="Avenir Next"/>
              </a:rPr>
              <a:t>2. Usa PEDIR y compara la respuesta con los 12 meses.</a:t>
            </a:r>
          </a:p>
        </p:txBody>
      </p:sp>
      <p:sp>
        <p:nvSpPr>
          <p:cNvPr id="23" name="contenido">
            <a:extLst xmlns:a="http://schemas.openxmlformats.org/drawingml/2006/main">
              <a:ext uri="{FF2B5EF4-FFF2-40B4-BE49-F238E27FC236}">
                <a16:creationId xmlns:a16="http://schemas.microsoft.com/office/drawing/2014/main" id="{188E6EF7-F74B-4684-8F72-06514460F5FC}"/>
              </a:ext>
            </a:extLst>
          </p:cNvPr>
          <p:cNvSpPr>
            <a:spLocks xmlns:a="http://schemas.openxmlformats.org/drawingml/2006/main" noGrp="1"/>
          </p:cNvSpPr>
          <p:nvPr/>
        </p:nvSpPr>
        <p:spPr>
          <a:xfrm xmlns:a="http://schemas.openxmlformats.org/drawingml/2006/main">
            <a:off x="685800" y="3676650"/>
            <a:ext cx="10668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0">
                <a:solidFill>
                  <a:srgbClr val="FFFFFF"/>
                </a:solidFill>
                <a:latin typeface="Avenir Next"/>
                <a:ea typeface="Avenir Next"/>
                <a:cs typeface="Avenir Next"/>
              </a:defRPr>
            </a:pPr>
            <a:r>
              <a:rPr sz="2100" b="0">
                <a:solidFill>
                  <a:srgbClr val="FFFFFF"/>
                </a:solidFill>
                <a:latin typeface="Avenir Next"/>
                <a:ea typeface="Avenir Next"/>
                <a:cs typeface="Avenir Next"/>
              </a:rPr>
              <a:t>3. Calcula dos comprobaciones con Excel o calculadora.</a:t>
            </a:r>
          </a:p>
        </p:txBody>
      </p:sp>
      <p:sp>
        <p:nvSpPr>
          <p:cNvPr id="24" name="contenido">
            <a:extLst xmlns:a="http://schemas.openxmlformats.org/drawingml/2006/main">
              <a:ext uri="{FF2B5EF4-FFF2-40B4-BE49-F238E27FC236}">
                <a16:creationId xmlns:a16="http://schemas.microsoft.com/office/drawing/2014/main" id="{49B961EC-A252-436A-BA9D-E8F8DB98F5AD}"/>
              </a:ext>
            </a:extLst>
          </p:cNvPr>
          <p:cNvSpPr>
            <a:spLocks xmlns:a="http://schemas.openxmlformats.org/drawingml/2006/main" noGrp="1"/>
          </p:cNvSpPr>
          <p:nvPr/>
        </p:nvSpPr>
        <p:spPr>
          <a:xfrm xmlns:a="http://schemas.openxmlformats.org/drawingml/2006/main">
            <a:off x="685800" y="4552950"/>
            <a:ext cx="10668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0">
                <a:solidFill>
                  <a:srgbClr val="FFFFFF"/>
                </a:solidFill>
                <a:latin typeface="Avenir Next"/>
                <a:ea typeface="Avenir Next"/>
                <a:cs typeface="Avenir Next"/>
              </a:defRPr>
            </a:pPr>
            <a:r>
              <a:rPr sz="2100" b="0">
                <a:solidFill>
                  <a:srgbClr val="FFFFFF"/>
                </a:solidFill>
                <a:latin typeface="Avenir Next"/>
                <a:ea typeface="Avenir Next"/>
                <a:cs typeface="Avenir Next"/>
              </a:rPr>
              <a:t>4. Guarda tu primera versión antes de corregirla.</a:t>
            </a:r>
          </a:p>
        </p:txBody>
      </p:sp>
      <p:sp>
        <p:nvSpPr>
          <p:cNvPr id="25" name="contenido">
            <a:extLst xmlns:a="http://schemas.openxmlformats.org/drawingml/2006/main">
              <a:ext uri="{FF2B5EF4-FFF2-40B4-BE49-F238E27FC236}">
                <a16:creationId xmlns:a16="http://schemas.microsoft.com/office/drawing/2014/main" id="{6A58A5B0-4C53-44B7-8B1D-E959F413840D}"/>
              </a:ext>
            </a:extLst>
          </p:cNvPr>
          <p:cNvSpPr>
            <a:spLocks xmlns:a="http://schemas.openxmlformats.org/drawingml/2006/main" noGrp="1"/>
          </p:cNvSpPr>
          <p:nvPr/>
        </p:nvSpPr>
        <p:spPr>
          <a:xfrm xmlns:a="http://schemas.openxmlformats.org/drawingml/2006/main">
            <a:off x="685800" y="5657850"/>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950" b="1">
                <a:solidFill>
                  <a:srgbClr val="63E7DE"/>
                </a:solidFill>
                <a:latin typeface="Avenir Next"/>
                <a:ea typeface="Avenir Next"/>
                <a:cs typeface="Avenir Next"/>
              </a:defRPr>
            </a:pPr>
            <a:r>
              <a:rPr sz="1950" b="1">
                <a:solidFill>
                  <a:srgbClr val="63E7DE"/>
                </a:solidFill>
                <a:latin typeface="Avenir Next"/>
                <a:ea typeface="Avenir Next"/>
                <a:cs typeface="Avenir Next"/>
              </a:rPr>
              <a:t>Min 32: ¿cómo compruebas el ingreso del mes?</a:t>
            </a:r>
          </a:p>
        </p:txBody>
      </p:sp>
    </p:spTree>
    <p:extLst>
      <p:ext uri="{BB962C8B-B14F-4D97-AF65-F5344CB8AC3E}">
        <p14:creationId xmlns:p14="http://schemas.microsoft.com/office/powerpoint/2010/main" val="495155164"/>
      </p:ext>
    </p:extLst>
  </p:cSld>
</p:sld>
</file>

<file path=ppt/slides/slide10.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10/22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PRÁCTICA 1</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La meta necesita una unidad</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33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ANALIZAR   Distinguir semanas y meses</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33–36   3 min de actividad + 0 min de apoyo</a:t>
            </a:r>
          </a:p>
        </p:txBody>
      </p:sp>
      <p:sp>
        <p:nvSpPr>
          <p:cNvPr id="21" name="contenido">
            <a:extLst xmlns:a="http://schemas.openxmlformats.org/drawingml/2006/main">
              <a:ext uri="{FF2B5EF4-FFF2-40B4-BE49-F238E27FC236}">
                <a16:creationId xmlns:a16="http://schemas.microsoft.com/office/drawing/2014/main" id="{0F12273E-7DF1-429E-97E9-EB5C41801E14}"/>
              </a:ext>
            </a:extLst>
          </p:cNvPr>
          <p:cNvSpPr>
            <a:spLocks xmlns:a="http://schemas.openxmlformats.org/drawingml/2006/main" noGrp="1"/>
          </p:cNvSpPr>
          <p:nvPr/>
        </p:nvSpPr>
        <p:spPr>
          <a:xfrm xmlns:a="http://schemas.openxmlformats.org/drawingml/2006/main">
            <a:off x="685800" y="1885950"/>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925" b="1">
                <a:solidFill>
                  <a:srgbClr val="FFD166"/>
                </a:solidFill>
                <a:latin typeface="Avenir Next"/>
                <a:ea typeface="Avenir Next"/>
                <a:cs typeface="Avenir Next"/>
              </a:defRPr>
            </a:pPr>
            <a:r>
              <a:rPr sz="2925" b="1">
                <a:solidFill>
                  <a:srgbClr val="FFD166"/>
                </a:solidFill>
                <a:latin typeface="Avenir Next"/>
                <a:ea typeface="Avenir Next"/>
                <a:cs typeface="Avenir Next"/>
              </a:rPr>
              <a:t>Meta ficticia: $60</a:t>
            </a:r>
          </a:p>
          <a:p xmlns:a="http://schemas.openxmlformats.org/drawingml/2006/main">
            <a:pPr>
              <a:buNone/>
              <a:defRPr sz="2925" b="1">
                <a:solidFill>
                  <a:srgbClr val="FFD166"/>
                </a:solidFill>
                <a:latin typeface="Avenir Next"/>
                <a:ea typeface="Avenir Next"/>
                <a:cs typeface="Avenir Next"/>
              </a:defRPr>
            </a:pPr>
            <a:r>
              <a:rPr sz="2925" b="1">
                <a:solidFill>
                  <a:srgbClr val="FFD166"/>
                </a:solidFill>
                <a:latin typeface="Avenir Next"/>
                <a:ea typeface="Avenir Next"/>
                <a:cs typeface="Avenir Next"/>
              </a:rPr>
              <a:t>Metas recibe $1.50 por semana</a:t>
            </a:r>
          </a:p>
        </p:txBody>
      </p:sp>
      <p:sp>
        <p:nvSpPr>
          <p:cNvPr id="22" name="contenido">
            <a:extLst xmlns:a="http://schemas.openxmlformats.org/drawingml/2006/main">
              <a:ext uri="{FF2B5EF4-FFF2-40B4-BE49-F238E27FC236}">
                <a16:creationId xmlns:a16="http://schemas.microsoft.com/office/drawing/2014/main" id="{BC72BEFE-C483-4E6C-BEC3-9D31B4770A6F}"/>
              </a:ext>
            </a:extLst>
          </p:cNvPr>
          <p:cNvSpPr>
            <a:spLocks xmlns:a="http://schemas.openxmlformats.org/drawingml/2006/main" noGrp="1"/>
          </p:cNvSpPr>
          <p:nvPr/>
        </p:nvSpPr>
        <p:spPr>
          <a:xfrm xmlns:a="http://schemas.openxmlformats.org/drawingml/2006/main">
            <a:off x="685800" y="3448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1">
                <a:solidFill>
                  <a:srgbClr val="63E7DE"/>
                </a:solidFill>
                <a:latin typeface="Avenir Next"/>
                <a:ea typeface="Avenir Next"/>
                <a:cs typeface="Avenir Next"/>
              </a:defRPr>
            </a:pPr>
            <a:r>
              <a:rPr sz="2100" b="1">
                <a:solidFill>
                  <a:srgbClr val="63E7DE"/>
                </a:solidFill>
                <a:latin typeface="Avenir Next"/>
                <a:ea typeface="Avenir Next"/>
                <a:cs typeface="Avenir Next"/>
              </a:rPr>
              <a:t>La plantilla ya calcula:</a:t>
            </a:r>
          </a:p>
        </p:txBody>
      </p:sp>
      <p:sp>
        <p:nvSpPr>
          <p:cNvPr id="23" name="contenido">
            <a:extLst xmlns:a="http://schemas.openxmlformats.org/drawingml/2006/main">
              <a:ext uri="{FF2B5EF4-FFF2-40B4-BE49-F238E27FC236}">
                <a16:creationId xmlns:a16="http://schemas.microsoft.com/office/drawing/2014/main" id="{25E3E7FD-344B-4155-A8E8-73508829BE85}"/>
              </a:ext>
            </a:extLst>
          </p:cNvPr>
          <p:cNvSpPr>
            <a:spLocks xmlns:a="http://schemas.openxmlformats.org/drawingml/2006/main" noGrp="1"/>
          </p:cNvSpPr>
          <p:nvPr/>
        </p:nvSpPr>
        <p:spPr>
          <a:xfrm xmlns:a="http://schemas.openxmlformats.org/drawingml/2006/main">
            <a:off x="685800" y="3943350"/>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700" b="1">
                <a:solidFill>
                  <a:srgbClr val="FFFFFF"/>
                </a:solidFill>
                <a:latin typeface="Avenir Next"/>
                <a:ea typeface="Avenir Next"/>
                <a:cs typeface="Avenir Next"/>
              </a:defRPr>
            </a:pPr>
            <a:r>
              <a:rPr sz="2700" b="1">
                <a:solidFill>
                  <a:srgbClr val="FFFFFF"/>
                </a:solidFill>
                <a:latin typeface="Avenir Next"/>
                <a:ea typeface="Avenir Next"/>
                <a:cs typeface="Avenir Next"/>
              </a:rPr>
              <a:t>E22 ÷ D11 = costo ÷ ahorro semanal</a:t>
            </a:r>
          </a:p>
        </p:txBody>
      </p:sp>
      <p:sp>
        <p:nvSpPr>
          <p:cNvPr id="24" name="contenido">
            <a:extLst xmlns:a="http://schemas.openxmlformats.org/drawingml/2006/main">
              <a:ext uri="{FF2B5EF4-FFF2-40B4-BE49-F238E27FC236}">
                <a16:creationId xmlns:a16="http://schemas.microsoft.com/office/drawing/2014/main" id="{89F24559-1546-4B8D-905E-9FF3B51F1921}"/>
              </a:ext>
            </a:extLst>
          </p:cNvPr>
          <p:cNvSpPr>
            <a:spLocks xmlns:a="http://schemas.openxmlformats.org/drawingml/2006/main" noGrp="1"/>
          </p:cNvSpPr>
          <p:nvPr/>
        </p:nvSpPr>
        <p:spPr>
          <a:xfrm xmlns:a="http://schemas.openxmlformats.org/drawingml/2006/main">
            <a:off x="685800" y="5181600"/>
            <a:ext cx="10477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400" b="1">
                <a:solidFill>
                  <a:srgbClr val="FF7EB6"/>
                </a:solidFill>
                <a:latin typeface="Avenir Next"/>
                <a:ea typeface="Avenir Next"/>
                <a:cs typeface="Avenir Next"/>
              </a:defRPr>
            </a:pPr>
            <a:r>
              <a:rPr sz="2400" b="1">
                <a:solidFill>
                  <a:srgbClr val="FF7EB6"/>
                </a:solidFill>
                <a:latin typeface="Avenir Next"/>
                <a:ea typeface="Avenir Next"/>
                <a:cs typeface="Avenir Next"/>
              </a:rPr>
              <a:t>¿Qué unidad resulta al dividir dólares entre dólares por semana?</a:t>
            </a:r>
          </a:p>
        </p:txBody>
      </p:sp>
    </p:spTree>
    <p:extLst>
      <p:ext uri="{BB962C8B-B14F-4D97-AF65-F5344CB8AC3E}">
        <p14:creationId xmlns:p14="http://schemas.microsoft.com/office/powerpoint/2010/main" val="495155164"/>
      </p:ext>
    </p:extLst>
  </p:cSld>
</p:sld>
</file>

<file path=ppt/slides/slide11.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11/22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PRÁCTICA 1</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El plazo comprobado</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36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EVALUAR   Verificar plazo y pagos</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36–38   2 min de actividad + 0 min de apoyo</a:t>
            </a:r>
          </a:p>
        </p:txBody>
      </p:sp>
      <p:sp>
        <p:nvSpPr>
          <p:cNvPr id="21" name="contenido">
            <a:extLst xmlns:a="http://schemas.openxmlformats.org/drawingml/2006/main">
              <a:ext uri="{FF2B5EF4-FFF2-40B4-BE49-F238E27FC236}">
                <a16:creationId xmlns:a16="http://schemas.microsoft.com/office/drawing/2014/main" id="{22FD2DE7-CC4C-45B4-AB37-A8ABD62626BA}"/>
              </a:ext>
            </a:extLst>
          </p:cNvPr>
          <p:cNvSpPr>
            <a:spLocks xmlns:a="http://schemas.openxmlformats.org/drawingml/2006/main" noGrp="1"/>
          </p:cNvSpPr>
          <p:nvPr/>
        </p:nvSpPr>
        <p:spPr>
          <a:xfrm xmlns:a="http://schemas.openxmlformats.org/drawingml/2006/main">
            <a:off x="685800" y="2057400"/>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3600" b="1">
                <a:solidFill>
                  <a:srgbClr val="63E7DE"/>
                </a:solidFill>
                <a:latin typeface="Avenir Next"/>
                <a:ea typeface="Avenir Next"/>
                <a:cs typeface="Avenir Next"/>
              </a:defRPr>
            </a:pPr>
            <a:r>
              <a:rPr sz="3600" b="1">
                <a:solidFill>
                  <a:srgbClr val="63E7DE"/>
                </a:solidFill>
                <a:latin typeface="Avenir Next"/>
                <a:ea typeface="Avenir Next"/>
                <a:cs typeface="Avenir Next"/>
              </a:rPr>
              <a:t>$60 ÷ $1.50 = 40 semanas</a:t>
            </a:r>
          </a:p>
        </p:txBody>
      </p:sp>
      <p:sp>
        <p:nvSpPr>
          <p:cNvPr id="22" name="contenido">
            <a:extLst xmlns:a="http://schemas.openxmlformats.org/drawingml/2006/main">
              <a:ext uri="{FF2B5EF4-FFF2-40B4-BE49-F238E27FC236}">
                <a16:creationId xmlns:a16="http://schemas.microsoft.com/office/drawing/2014/main" id="{9B7C713C-FEE7-46FD-8909-B70C5DFB65F2}"/>
              </a:ext>
            </a:extLst>
          </p:cNvPr>
          <p:cNvSpPr>
            <a:spLocks xmlns:a="http://schemas.openxmlformats.org/drawingml/2006/main" noGrp="1"/>
          </p:cNvSpPr>
          <p:nvPr/>
        </p:nvSpPr>
        <p:spPr>
          <a:xfrm xmlns:a="http://schemas.openxmlformats.org/drawingml/2006/main">
            <a:off x="685800" y="3143250"/>
            <a:ext cx="1057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400" b="0">
                <a:solidFill>
                  <a:srgbClr val="FFFFFF"/>
                </a:solidFill>
                <a:latin typeface="Avenir Next"/>
                <a:ea typeface="Avenir Next"/>
                <a:cs typeface="Avenir Next"/>
              </a:defRPr>
            </a:pPr>
            <a:r>
              <a:rPr sz="2400" b="0">
                <a:solidFill>
                  <a:srgbClr val="FFFFFF"/>
                </a:solidFill>
                <a:latin typeface="Avenir Next"/>
                <a:ea typeface="Avenir Next"/>
                <a:cs typeface="Avenir Next"/>
              </a:rPr>
              <a:t>Comprobación inversa: 40 × $1.50 = $60</a:t>
            </a:r>
          </a:p>
        </p:txBody>
      </p:sp>
      <p:sp>
        <p:nvSpPr>
          <p:cNvPr id="23" name="contenido">
            <a:extLst xmlns:a="http://schemas.openxmlformats.org/drawingml/2006/main">
              <a:ext uri="{FF2B5EF4-FFF2-40B4-BE49-F238E27FC236}">
                <a16:creationId xmlns:a16="http://schemas.microsoft.com/office/drawing/2014/main" id="{E126F5FE-CAA9-4974-9E85-B09FF818011C}"/>
              </a:ext>
            </a:extLst>
          </p:cNvPr>
          <p:cNvSpPr>
            <a:spLocks xmlns:a="http://schemas.openxmlformats.org/drawingml/2006/main" noGrp="1"/>
          </p:cNvSpPr>
          <p:nvPr/>
        </p:nvSpPr>
        <p:spPr>
          <a:xfrm xmlns:a="http://schemas.openxmlformats.org/drawingml/2006/main">
            <a:off x="685800" y="4324350"/>
            <a:ext cx="10477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0">
                <a:solidFill>
                  <a:srgbClr val="FFD166"/>
                </a:solidFill>
                <a:latin typeface="Avenir Next"/>
                <a:ea typeface="Avenir Next"/>
                <a:cs typeface="Avenir Next"/>
              </a:defRPr>
            </a:pPr>
            <a:r>
              <a:rPr sz="2100" b="0">
                <a:solidFill>
                  <a:srgbClr val="FFD166"/>
                </a:solidFill>
                <a:latin typeface="Avenir Next"/>
                <a:ea typeface="Avenir Next"/>
                <a:cs typeface="Avenir Next"/>
              </a:rPr>
              <a:t>Pagos enteros en tu copia: =ROUNDUP(E22/D11,0)</a:t>
            </a:r>
          </a:p>
          <a:p xmlns:a="http://schemas.openxmlformats.org/drawingml/2006/main">
            <a:pPr>
              <a:buNone/>
              <a:defRPr sz="2100" b="0">
                <a:solidFill>
                  <a:srgbClr val="FFD166"/>
                </a:solidFill>
                <a:latin typeface="Avenir Next"/>
                <a:ea typeface="Avenir Next"/>
                <a:cs typeface="Avenir Next"/>
              </a:defRPr>
            </a:pPr>
            <a:r>
              <a:rPr sz="2100" b="0">
                <a:solidFill>
                  <a:srgbClr val="FFD166"/>
                </a:solidFill>
                <a:latin typeface="Avenir Next"/>
                <a:ea typeface="Avenir Next"/>
                <a:cs typeface="Avenir Next"/>
              </a:rPr>
              <a:t>Si no sale un entero, redondeas hacia arriba.</a:t>
            </a:r>
          </a:p>
        </p:txBody>
      </p:sp>
      <p:sp>
        <p:nvSpPr>
          <p:cNvPr id="24" name="contenido">
            <a:extLst xmlns:a="http://schemas.openxmlformats.org/drawingml/2006/main">
              <a:ext uri="{FF2B5EF4-FFF2-40B4-BE49-F238E27FC236}">
                <a16:creationId xmlns:a16="http://schemas.microsoft.com/office/drawing/2014/main" id="{188916A9-52CF-4BF1-BD58-607CBED983FB}"/>
              </a:ext>
            </a:extLst>
          </p:cNvPr>
          <p:cNvSpPr>
            <a:spLocks xmlns:a="http://schemas.openxmlformats.org/drawingml/2006/main" noGrp="1"/>
          </p:cNvSpPr>
          <p:nvPr/>
        </p:nvSpPr>
        <p:spPr>
          <a:xfrm xmlns:a="http://schemas.openxmlformats.org/drawingml/2006/main">
            <a:off x="685800" y="561022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b="0">
                <a:solidFill>
                  <a:srgbClr val="E9DFFF"/>
                </a:solidFill>
                <a:latin typeface="Avenir Next"/>
                <a:ea typeface="Avenir Next"/>
                <a:cs typeface="Avenir Next"/>
              </a:defRPr>
            </a:pPr>
            <a:r>
              <a:rPr sz="1875" b="0">
                <a:solidFill>
                  <a:srgbClr val="E9DFFF"/>
                </a:solidFill>
                <a:latin typeface="Avenir Next"/>
                <a:ea typeface="Avenir Next"/>
                <a:cs typeface="Avenir Next"/>
              </a:rPr>
              <a:t>La plantilla ya calcula semanas. El redondeo cuenta pagos completos.</a:t>
            </a:r>
          </a:p>
        </p:txBody>
      </p:sp>
    </p:spTree>
    <p:extLst>
      <p:ext uri="{BB962C8B-B14F-4D97-AF65-F5344CB8AC3E}">
        <p14:creationId xmlns:p14="http://schemas.microsoft.com/office/powerpoint/2010/main" val="495155164"/>
      </p:ext>
    </p:extLst>
  </p:cSld>
</p:sld>
</file>

<file path=ppt/slides/slide12.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12/22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PAUSA ACTIVA</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Una prioridad y una emoción</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38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COMPRENDER   Relacionar prioridad y emoción</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38–43   5 min de actividad + 0 min de apoyo</a:t>
            </a:r>
          </a:p>
        </p:txBody>
      </p:sp>
      <p:sp>
        <p:nvSpPr>
          <p:cNvPr id="21" name="contenido">
            <a:extLst xmlns:a="http://schemas.openxmlformats.org/drawingml/2006/main">
              <a:ext uri="{FF2B5EF4-FFF2-40B4-BE49-F238E27FC236}">
                <a16:creationId xmlns:a16="http://schemas.microsoft.com/office/drawing/2014/main" id="{BB71033A-4816-46AA-BD18-C6B465EE144C}"/>
              </a:ext>
            </a:extLst>
          </p:cNvPr>
          <p:cNvSpPr>
            <a:spLocks xmlns:a="http://schemas.openxmlformats.org/drawingml/2006/main" noGrp="1"/>
          </p:cNvSpPr>
          <p:nvPr/>
        </p:nvSpPr>
        <p:spPr>
          <a:xfrm xmlns:a="http://schemas.openxmlformats.org/drawingml/2006/main">
            <a:off x="685800" y="2000250"/>
            <a:ext cx="10477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775" b="1">
                <a:solidFill>
                  <a:srgbClr val="63E7DE"/>
                </a:solidFill>
                <a:latin typeface="Avenir Next"/>
                <a:ea typeface="Avenir Next"/>
                <a:cs typeface="Avenir Next"/>
              </a:defRPr>
            </a:pPr>
            <a:r>
              <a:rPr sz="2775" b="1">
                <a:solidFill>
                  <a:srgbClr val="63E7DE"/>
                </a:solidFill>
                <a:latin typeface="Avenir Next"/>
                <a:ea typeface="Avenir Next"/>
                <a:cs typeface="Avenir Next"/>
              </a:rPr>
              <a:t>Gasto diario   Metas   Yo del futuro</a:t>
            </a:r>
          </a:p>
          <a:p xmlns:a="http://schemas.openxmlformats.org/drawingml/2006/main">
            <a:pPr>
              <a:buNone/>
              <a:defRPr sz="2775" b="1">
                <a:solidFill>
                  <a:srgbClr val="63E7DE"/>
                </a:solidFill>
                <a:latin typeface="Avenir Next"/>
                <a:ea typeface="Avenir Next"/>
                <a:cs typeface="Avenir Next"/>
              </a:defRPr>
            </a:pPr>
            <a:r>
              <a:rPr sz="2775" b="1">
                <a:solidFill>
                  <a:srgbClr val="63E7DE"/>
                </a:solidFill>
                <a:latin typeface="Avenir Next"/>
                <a:ea typeface="Avenir Next"/>
                <a:cs typeface="Avenir Next"/>
              </a:rPr>
              <a:t>Compartir   Aprender</a:t>
            </a:r>
          </a:p>
        </p:txBody>
      </p:sp>
      <p:sp>
        <p:nvSpPr>
          <p:cNvPr id="22" name="contenido">
            <a:extLst xmlns:a="http://schemas.openxmlformats.org/drawingml/2006/main">
              <a:ext uri="{FF2B5EF4-FFF2-40B4-BE49-F238E27FC236}">
                <a16:creationId xmlns:a16="http://schemas.microsoft.com/office/drawing/2014/main" id="{E82379C4-ECDB-417C-BED6-AE63DA0B35D7}"/>
              </a:ext>
            </a:extLst>
          </p:cNvPr>
          <p:cNvSpPr>
            <a:spLocks xmlns:a="http://schemas.openxmlformats.org/drawingml/2006/main" noGrp="1"/>
          </p:cNvSpPr>
          <p:nvPr/>
        </p:nvSpPr>
        <p:spPr>
          <a:xfrm xmlns:a="http://schemas.openxmlformats.org/drawingml/2006/main">
            <a:off x="685800" y="3524250"/>
            <a:ext cx="10572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b="0">
                <a:solidFill>
                  <a:srgbClr val="FFD166"/>
                </a:solidFill>
                <a:latin typeface="Avenir Next"/>
                <a:ea typeface="Avenir Next"/>
                <a:cs typeface="Avenir Next"/>
              </a:defRPr>
            </a:pPr>
            <a:r>
              <a:rPr sz="2175" b="0">
                <a:solidFill>
                  <a:srgbClr val="FFD166"/>
                </a:solidFill>
                <a:latin typeface="Avenir Next"/>
                <a:ea typeface="Avenir Next"/>
                <a:cs typeface="Avenir Next"/>
              </a:rPr>
              <a:t>En otra postura o lugar, conversa en pareja:</a:t>
            </a:r>
          </a:p>
        </p:txBody>
      </p:sp>
      <p:sp>
        <p:nvSpPr>
          <p:cNvPr id="23" name="contenido">
            <a:extLst xmlns:a="http://schemas.openxmlformats.org/drawingml/2006/main">
              <a:ext uri="{FF2B5EF4-FFF2-40B4-BE49-F238E27FC236}">
                <a16:creationId xmlns:a16="http://schemas.microsoft.com/office/drawing/2014/main" id="{4F92EEBF-913A-4F5D-A28D-24F103786F80}"/>
              </a:ext>
            </a:extLst>
          </p:cNvPr>
          <p:cNvSpPr>
            <a:spLocks xmlns:a="http://schemas.openxmlformats.org/drawingml/2006/main" noGrp="1"/>
          </p:cNvSpPr>
          <p:nvPr/>
        </p:nvSpPr>
        <p:spPr>
          <a:xfrm xmlns:a="http://schemas.openxmlformats.org/drawingml/2006/main">
            <a:off x="685800" y="4210050"/>
            <a:ext cx="10572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475" b="0">
                <a:solidFill>
                  <a:srgbClr val="FFFFFF"/>
                </a:solidFill>
                <a:latin typeface="Avenir Next"/>
                <a:ea typeface="Avenir Next"/>
                <a:cs typeface="Avenir Next"/>
              </a:defRPr>
            </a:pPr>
            <a:r>
              <a:rPr sz="2475" b="0">
                <a:solidFill>
                  <a:srgbClr val="FFFFFF"/>
                </a:solidFill>
                <a:latin typeface="Avenir Next"/>
                <a:ea typeface="Avenir Next"/>
                <a:cs typeface="Avenir Next"/>
              </a:rPr>
              <a:t>¿Qué cuenta priorizarías para el personaje?</a:t>
            </a:r>
          </a:p>
          <a:p xmlns:a="http://schemas.openxmlformats.org/drawingml/2006/main">
            <a:pPr>
              <a:buNone/>
              <a:defRPr sz="2475" b="0">
                <a:solidFill>
                  <a:srgbClr val="FFFFFF"/>
                </a:solidFill>
                <a:latin typeface="Avenir Next"/>
                <a:ea typeface="Avenir Next"/>
                <a:cs typeface="Avenir Next"/>
              </a:defRPr>
            </a:pPr>
            <a:r>
              <a:rPr sz="2475" b="0">
                <a:solidFill>
                  <a:srgbClr val="FFFFFF"/>
                </a:solidFill>
                <a:latin typeface="Avenir Next"/>
                <a:ea typeface="Avenir Next"/>
                <a:cs typeface="Avenir Next"/>
              </a:rPr>
              <a:t>¿Qué sientes al ver el plazo de su meta?</a:t>
            </a:r>
          </a:p>
        </p:txBody>
      </p:sp>
      <p:sp>
        <p:nvSpPr>
          <p:cNvPr id="24" name="contenido">
            <a:extLst xmlns:a="http://schemas.openxmlformats.org/drawingml/2006/main">
              <a:ext uri="{FF2B5EF4-FFF2-40B4-BE49-F238E27FC236}">
                <a16:creationId xmlns:a16="http://schemas.microsoft.com/office/drawing/2014/main" id="{4F0669A6-E1F6-40D0-A37E-DAA9767236E5}"/>
              </a:ext>
            </a:extLst>
          </p:cNvPr>
          <p:cNvSpPr>
            <a:spLocks xmlns:a="http://schemas.openxmlformats.org/drawingml/2006/main" noGrp="1"/>
          </p:cNvSpPr>
          <p:nvPr/>
        </p:nvSpPr>
        <p:spPr>
          <a:xfrm xmlns:a="http://schemas.openxmlformats.org/drawingml/2006/main">
            <a:off x="685800" y="5715000"/>
            <a:ext cx="10477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725" b="0">
                <a:solidFill>
                  <a:srgbClr val="E9DFFF"/>
                </a:solidFill>
                <a:latin typeface="Avenir Next"/>
                <a:ea typeface="Avenir Next"/>
                <a:cs typeface="Avenir Next"/>
              </a:defRPr>
            </a:pPr>
            <a:r>
              <a:rPr sz="1725" b="0">
                <a:solidFill>
                  <a:srgbClr val="E9DFFF"/>
                </a:solidFill>
                <a:latin typeface="Avenir Next"/>
                <a:ea typeface="Avenir Next"/>
                <a:cs typeface="Avenir Next"/>
              </a:rPr>
              <a:t>Puedes usar el caso ficticio durante toda la sesión.</a:t>
            </a:r>
          </a:p>
        </p:txBody>
      </p:sp>
    </p:spTree>
    <p:extLst>
      <p:ext uri="{BB962C8B-B14F-4D97-AF65-F5344CB8AC3E}">
        <p14:creationId xmlns:p14="http://schemas.microsoft.com/office/powerpoint/2010/main" val="495155164"/>
      </p:ext>
    </p:extLst>
  </p:cSld>
</p:sld>
</file>

<file path=ppt/slides/slide13.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13/22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RETO EN PAREJAS</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El plan de Sofía</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43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ANALIZAR   Contrastar datos y operaciones</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43–49   5 min de actividad + 1 min de apoyo</a:t>
            </a:r>
          </a:p>
        </p:txBody>
      </p:sp>
      <p:sp>
        <p:nvSpPr>
          <p:cNvPr id="21" name="contenido">
            <a:extLst xmlns:a="http://schemas.openxmlformats.org/drawingml/2006/main">
              <a:ext uri="{FF2B5EF4-FFF2-40B4-BE49-F238E27FC236}">
                <a16:creationId xmlns:a16="http://schemas.microsoft.com/office/drawing/2014/main" id="{9DDD010E-DCC4-4AD0-9B62-5EAA34EB5513}"/>
              </a:ext>
            </a:extLst>
          </p:cNvPr>
          <p:cNvSpPr>
            <a:spLocks xmlns:a="http://schemas.openxmlformats.org/drawingml/2006/main" noGrp="1"/>
          </p:cNvSpPr>
          <p:nvPr/>
        </p:nvSpPr>
        <p:spPr>
          <a:xfrm xmlns:a="http://schemas.openxmlformats.org/drawingml/2006/main">
            <a:off x="685800" y="1752600"/>
            <a:ext cx="1076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b="0">
                <a:solidFill>
                  <a:srgbClr val="FFD166"/>
                </a:solidFill>
                <a:latin typeface="Avenir Next"/>
                <a:ea typeface="Avenir Next"/>
                <a:cs typeface="Avenir Next"/>
              </a:defRPr>
            </a:pPr>
            <a:r>
              <a:rPr sz="1875" b="0">
                <a:solidFill>
                  <a:srgbClr val="FFD166"/>
                </a:solidFill>
                <a:latin typeface="Avenir Next"/>
                <a:ea typeface="Avenir Next"/>
                <a:cs typeface="Avenir Next"/>
              </a:rPr>
              <a:t>Sofía recibe $20 por semana. Ejemplo simulado del reto.</a:t>
            </a:r>
          </a:p>
        </p:txBody>
      </p:sp>
      <p:graphicFrame>
        <p:nvGraphicFramePr>
          <p:cNvPr id="35" name="Tabla 34">
            <a:extLst xmlns:a="http://schemas.openxmlformats.org/drawingml/2006/main">
              <a:ext uri="{FF2B5EF4-FFF2-40B4-BE49-F238E27FC236}">
                <a16:creationId xmlns:a16="http://schemas.microsoft.com/office/drawing/2014/main" id="{C9B725FD-1032-44E8-BD8C-7EFC7984C52E}"/>
              </a:ext>
            </a:extLst>
          </p:cNvPr>
          <p:cNvGraphicFramePr/>
          <p:nvPr/>
        </p:nvGraphicFramePr>
        <p:xfrm>
          <a:off xmlns:a="http://schemas.openxmlformats.org/drawingml/2006/main" x="628650" y="2371725"/>
          <a:ext xmlns:a="http://schemas.openxmlformats.org/drawingml/2006/main" cx="10934700" cy="3057525"/>
        </p:xfrm>
        <a:graphic xmlns:a="http://schemas.openxmlformats.org/drawingml/2006/main">
          <a:graphicData uri="http://schemas.openxmlformats.org/drawingml/2006/table">
            <a:tbl>
              <a:tblPr/>
              <a:tblGrid>
                <a:gridCol w="3790950"/>
                <a:gridCol w="2000250"/>
                <a:gridCol w="2428875"/>
                <a:gridCol w="2714625"/>
              </a:tblGrid>
              <a:tr h="509588">
                <a:tc>
                  <a:txBody>
                    <a:bodyPr/>
                    <a:lstStyle/>
                    <a:p>
                      <a:pPr algn="l">
                        <a:buNone/>
                      </a:pPr>
                      <a:r>
                        <a:rPr sz="1875" b="1">
                          <a:solidFill>
                            <a:srgbClr val="63E7DE"/>
                          </a:solidFill>
                          <a:latin typeface="Avenir Next"/>
                          <a:ea typeface="Avenir Next"/>
                          <a:cs typeface="Avenir Next"/>
                        </a:rPr>
                        <a:t>Cuenta</a:t>
                      </a:r>
                    </a:p>
                  </a:txBody>
                  <a:tcPr marL="114300" marR="114300" marT="47625" marB="47625" anchor="ctr">
                    <a:solidFill>
                      <a:srgbClr val="4B218D"/>
                    </a:solidFill>
                  </a:tcPr>
                </a:tc>
                <a:tc>
                  <a:txBody>
                    <a:bodyPr/>
                    <a:lstStyle/>
                    <a:p>
                      <a:pPr algn="l">
                        <a:buNone/>
                      </a:pPr>
                      <a:r>
                        <a:rPr sz="1875" b="1">
                          <a:solidFill>
                            <a:srgbClr val="63E7DE"/>
                          </a:solidFill>
                          <a:latin typeface="Avenir Next"/>
                          <a:ea typeface="Avenir Next"/>
                          <a:cs typeface="Avenir Next"/>
                        </a:rPr>
                        <a:t>% elegido</a:t>
                      </a:r>
                    </a:p>
                  </a:txBody>
                  <a:tcPr marL="114300" marR="114300" marT="47625" marB="47625" anchor="ctr">
                    <a:solidFill>
                      <a:srgbClr val="4B218D"/>
                    </a:solidFill>
                  </a:tcPr>
                </a:tc>
                <a:tc>
                  <a:txBody>
                    <a:bodyPr/>
                    <a:lstStyle/>
                    <a:p>
                      <a:pPr algn="l">
                        <a:buNone/>
                      </a:pPr>
                      <a:r>
                        <a:rPr sz="1875" b="1">
                          <a:solidFill>
                            <a:srgbClr val="63E7DE"/>
                          </a:solidFill>
                          <a:latin typeface="Avenir Next"/>
                          <a:ea typeface="Avenir Next"/>
                          <a:cs typeface="Avenir Next"/>
                        </a:rPr>
                        <a:t>$/semana</a:t>
                      </a:r>
                    </a:p>
                  </a:txBody>
                  <a:tcPr marL="114300" marR="114300" marT="47625" marB="47625" anchor="ctr">
                    <a:solidFill>
                      <a:srgbClr val="4B218D"/>
                    </a:solidFill>
                  </a:tcPr>
                </a:tc>
                <a:tc>
                  <a:txBody>
                    <a:bodyPr/>
                    <a:lstStyle/>
                    <a:p>
                      <a:pPr algn="l">
                        <a:buNone/>
                      </a:pPr>
                      <a:r>
                        <a:rPr sz="1875" b="1">
                          <a:solidFill>
                            <a:srgbClr val="63E7DE"/>
                          </a:solidFill>
                          <a:latin typeface="Avenir Next"/>
                          <a:ea typeface="Avenir Next"/>
                          <a:cs typeface="Avenir Next"/>
                        </a:rPr>
                        <a:t>$/mes de 4 pagos</a:t>
                      </a:r>
                    </a:p>
                  </a:txBody>
                  <a:tcPr marL="114300" marR="114300" marT="47625" marB="47625" anchor="ctr">
                    <a:solidFill>
                      <a:srgbClr val="4B218D"/>
                    </a:solidFill>
                  </a:tcPr>
                </a:tc>
              </a:tr>
              <a:tr h="509588">
                <a:tc>
                  <a:txBody>
                    <a:bodyPr/>
                    <a:lstStyle/>
                    <a:p>
                      <a:pPr algn="l">
                        <a:buNone/>
                      </a:pPr>
                      <a:r>
                        <a:rPr sz="1875">
                          <a:solidFill>
                            <a:srgbClr val="FFFFFF"/>
                          </a:solidFill>
                          <a:latin typeface="Avenir Next"/>
                          <a:ea typeface="Avenir Next"/>
                          <a:cs typeface="Avenir Next"/>
                        </a:rPr>
                        <a:t>Gasto diario</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60%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$12.00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$48.00</a:t>
                      </a:r>
                    </a:p>
                  </a:txBody>
                  <a:tcPr marL="114300" marR="114300" marT="47625" marB="47625" anchor="ctr">
                    <a:solidFill>
                      <a:srgbClr val="27104E"/>
                    </a:solidFill>
                  </a:tcPr>
                </a:tc>
              </a:tr>
              <a:tr h="509588">
                <a:tc>
                  <a:txBody>
                    <a:bodyPr/>
                    <a:lstStyle/>
                    <a:p>
                      <a:pPr algn="l">
                        <a:buNone/>
                      </a:pPr>
                      <a:r>
                        <a:rPr sz="1875">
                          <a:solidFill>
                            <a:srgbClr val="FFFFFF"/>
                          </a:solidFill>
                          <a:latin typeface="Avenir Next"/>
                          <a:ea typeface="Avenir Next"/>
                          <a:cs typeface="Avenir Next"/>
                        </a:rPr>
                        <a:t>Metas</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20%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$3.00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$12.00</a:t>
                      </a:r>
                    </a:p>
                  </a:txBody>
                  <a:tcPr marL="114300" marR="114300" marT="47625" marB="47625" anchor="ctr">
                    <a:solidFill>
                      <a:srgbClr val="27104E"/>
                    </a:solidFill>
                  </a:tcPr>
                </a:tc>
              </a:tr>
              <a:tr h="509588">
                <a:tc>
                  <a:txBody>
                    <a:bodyPr/>
                    <a:lstStyle/>
                    <a:p>
                      <a:pPr algn="l">
                        <a:buNone/>
                      </a:pPr>
                      <a:r>
                        <a:rPr sz="1875">
                          <a:solidFill>
                            <a:srgbClr val="FFFFFF"/>
                          </a:solidFill>
                          <a:latin typeface="Avenir Next"/>
                          <a:ea typeface="Avenir Next"/>
                          <a:cs typeface="Avenir Next"/>
                        </a:rPr>
                        <a:t>Yo del futuro</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$2.00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$8.00</a:t>
                      </a:r>
                    </a:p>
                  </a:txBody>
                  <a:tcPr marL="114300" marR="114300" marT="47625" marB="47625" anchor="ctr">
                    <a:solidFill>
                      <a:srgbClr val="27104E"/>
                    </a:solidFill>
                  </a:tcPr>
                </a:tc>
              </a:tr>
              <a:tr h="509588">
                <a:tc>
                  <a:txBody>
                    <a:bodyPr/>
                    <a:lstStyle/>
                    <a:p>
                      <a:pPr algn="l">
                        <a:buNone/>
                      </a:pPr>
                      <a:r>
                        <a:rPr sz="1875">
                          <a:solidFill>
                            <a:srgbClr val="FFFFFF"/>
                          </a:solidFill>
                          <a:latin typeface="Avenir Next"/>
                          <a:ea typeface="Avenir Next"/>
                          <a:cs typeface="Avenir Next"/>
                        </a:rPr>
                        <a:t>Compartir</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5%</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$1.00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$4.00</a:t>
                      </a:r>
                    </a:p>
                  </a:txBody>
                  <a:tcPr marL="114300" marR="114300" marT="47625" marB="47625" anchor="ctr">
                    <a:solidFill>
                      <a:srgbClr val="27104E"/>
                    </a:solidFill>
                  </a:tcPr>
                </a:tc>
              </a:tr>
              <a:tr h="509588">
                <a:tc>
                  <a:txBody>
                    <a:bodyPr/>
                    <a:lstStyle/>
                    <a:p>
                      <a:pPr algn="l">
                        <a:buNone/>
                      </a:pPr>
                      <a:r>
                        <a:rPr sz="1875">
                          <a:solidFill>
                            <a:srgbClr val="FFFFFF"/>
                          </a:solidFill>
                          <a:latin typeface="Avenir Next"/>
                          <a:ea typeface="Avenir Next"/>
                          <a:cs typeface="Avenir Next"/>
                        </a:rPr>
                        <a:t>Aprender</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$2.00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$8.00</a:t>
                      </a:r>
                    </a:p>
                  </a:txBody>
                  <a:tcPr marL="114300" marR="114300" marT="47625" marB="47625" anchor="ctr">
                    <a:solidFill>
                      <a:srgbClr val="27104E"/>
                    </a:solidFill>
                  </a:tcPr>
                </a:tc>
              </a:tr>
            </a:tbl>
          </a:graphicData>
        </a:graphic>
      </p:graphicFrame>
      <p:sp>
        <p:nvSpPr>
          <p:cNvPr id="23" name="contenido">
            <a:extLst xmlns:a="http://schemas.openxmlformats.org/drawingml/2006/main">
              <a:ext uri="{FF2B5EF4-FFF2-40B4-BE49-F238E27FC236}">
                <a16:creationId xmlns:a16="http://schemas.microsoft.com/office/drawing/2014/main" id="{E48A3CFC-6BAA-4564-A719-4CD8CE2AB95A}"/>
              </a:ext>
            </a:extLst>
          </p:cNvPr>
          <p:cNvSpPr>
            <a:spLocks xmlns:a="http://schemas.openxmlformats.org/drawingml/2006/main" noGrp="1"/>
          </p:cNvSpPr>
          <p:nvPr/>
        </p:nvSpPr>
        <p:spPr>
          <a:xfrm xmlns:a="http://schemas.openxmlformats.org/drawingml/2006/main">
            <a:off x="685800" y="5686425"/>
            <a:ext cx="10572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b="1">
                <a:solidFill>
                  <a:srgbClr val="63E7DE"/>
                </a:solidFill>
                <a:latin typeface="Avenir Next"/>
                <a:ea typeface="Avenir Next"/>
                <a:cs typeface="Avenir Next"/>
              </a:defRPr>
            </a:pPr>
            <a:r>
              <a:rPr sz="2025" b="1">
                <a:solidFill>
                  <a:srgbClr val="63E7DE"/>
                </a:solidFill>
                <a:latin typeface="Avenir Next"/>
                <a:ea typeface="Avenir Next"/>
                <a:cs typeface="Avenir Next"/>
              </a:rPr>
              <a:t>C33 muestra 100%. ¿Coincide con tus dos comprobaciones?</a:t>
            </a:r>
          </a:p>
        </p:txBody>
      </p:sp>
    </p:spTree>
    <p:extLst>
      <p:ext uri="{BB962C8B-B14F-4D97-AF65-F5344CB8AC3E}">
        <p14:creationId xmlns:p14="http://schemas.microsoft.com/office/powerpoint/2010/main" val="495155164"/>
      </p:ext>
    </p:extLst>
  </p:cSld>
</p:sld>
</file>

<file path=ppt/slides/slide14.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14/22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RETO CON IA</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PEDIR para diagnosticar a Sofía</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49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ANALIZAR   Comparar un diagnóstico</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49–53   3 min de actividad + 1 min de apoyo</a:t>
            </a:r>
          </a:p>
        </p:txBody>
      </p:sp>
      <p:sp>
        <p:nvSpPr>
          <p:cNvPr id="21" name="contenido">
            <a:extLst xmlns:a="http://schemas.openxmlformats.org/drawingml/2006/main">
              <a:ext uri="{FF2B5EF4-FFF2-40B4-BE49-F238E27FC236}">
                <a16:creationId xmlns:a16="http://schemas.microsoft.com/office/drawing/2014/main" id="{E79053C4-2E1D-48D0-9CCA-1F74577AFAD6}"/>
              </a:ext>
            </a:extLst>
          </p:cNvPr>
          <p:cNvSpPr>
            <a:spLocks xmlns:a="http://schemas.openxmlformats.org/drawingml/2006/main" noGrp="1"/>
          </p:cNvSpPr>
          <p:nvPr/>
        </p:nvSpPr>
        <p:spPr>
          <a:xfrm xmlns:a="http://schemas.openxmlformats.org/drawingml/2006/main">
            <a:off x="609600" y="1714500"/>
            <a:ext cx="2286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FFD166"/>
                </a:solidFill>
                <a:latin typeface="Avenir Next"/>
                <a:ea typeface="Avenir Next"/>
                <a:cs typeface="Avenir Next"/>
              </a:defRPr>
            </a:pPr>
            <a:r>
              <a:rPr sz="1650" b="1">
                <a:solidFill>
                  <a:srgbClr val="FFD166"/>
                </a:solidFill>
                <a:latin typeface="Avenir Next"/>
                <a:ea typeface="Avenir Next"/>
                <a:cs typeface="Avenir Next"/>
              </a:rPr>
              <a:t>P: Propósito</a:t>
            </a:r>
          </a:p>
        </p:txBody>
      </p:sp>
      <p:sp>
        <p:nvSpPr>
          <p:cNvPr id="22" name="contenido">
            <a:extLst xmlns:a="http://schemas.openxmlformats.org/drawingml/2006/main">
              <a:ext uri="{FF2B5EF4-FFF2-40B4-BE49-F238E27FC236}">
                <a16:creationId xmlns:a16="http://schemas.microsoft.com/office/drawing/2014/main" id="{F4D1C8AA-CE71-4C4F-A084-564B5AAADA20}"/>
              </a:ext>
            </a:extLst>
          </p:cNvPr>
          <p:cNvSpPr>
            <a:spLocks xmlns:a="http://schemas.openxmlformats.org/drawingml/2006/main" noGrp="1"/>
          </p:cNvSpPr>
          <p:nvPr/>
        </p:nvSpPr>
        <p:spPr>
          <a:xfrm xmlns:a="http://schemas.openxmlformats.org/drawingml/2006/main">
            <a:off x="3086100" y="1714500"/>
            <a:ext cx="84486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0">
                <a:solidFill>
                  <a:srgbClr val="FFFFFF"/>
                </a:solidFill>
                <a:latin typeface="Avenir Next"/>
                <a:ea typeface="Avenir Next"/>
                <a:cs typeface="Avenir Next"/>
              </a:defRPr>
            </a:pPr>
            <a:r>
              <a:rPr sz="1650" b="0">
                <a:solidFill>
                  <a:srgbClr val="FFFFFF"/>
                </a:solidFill>
                <a:latin typeface="Avenir Next"/>
                <a:ea typeface="Avenir Next"/>
                <a:cs typeface="Avenir Next"/>
              </a:rPr>
              <a:t>Ayúdame a diagnosticar inconsistencias del plan de Sofía.</a:t>
            </a:r>
          </a:p>
        </p:txBody>
      </p:sp>
      <p:sp>
        <p:nvSpPr>
          <p:cNvPr id="23" name="contenido">
            <a:extLst xmlns:a="http://schemas.openxmlformats.org/drawingml/2006/main">
              <a:ext uri="{FF2B5EF4-FFF2-40B4-BE49-F238E27FC236}">
                <a16:creationId xmlns:a16="http://schemas.microsoft.com/office/drawing/2014/main" id="{A14ED557-E93A-4B5A-8BC7-0F9586662339}"/>
              </a:ext>
            </a:extLst>
          </p:cNvPr>
          <p:cNvSpPr>
            <a:spLocks xmlns:a="http://schemas.openxmlformats.org/drawingml/2006/main" noGrp="1"/>
          </p:cNvSpPr>
          <p:nvPr/>
        </p:nvSpPr>
        <p:spPr>
          <a:xfrm xmlns:a="http://schemas.openxmlformats.org/drawingml/2006/main">
            <a:off x="609600" y="2305050"/>
            <a:ext cx="228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63E7DE"/>
                </a:solidFill>
                <a:latin typeface="Avenir Next"/>
                <a:ea typeface="Avenir Next"/>
                <a:cs typeface="Avenir Next"/>
              </a:defRPr>
            </a:pPr>
            <a:r>
              <a:rPr sz="1650" b="1">
                <a:solidFill>
                  <a:srgbClr val="63E7DE"/>
                </a:solidFill>
                <a:latin typeface="Avenir Next"/>
                <a:ea typeface="Avenir Next"/>
                <a:cs typeface="Avenir Next"/>
              </a:rPr>
              <a:t>E: Escenario</a:t>
            </a:r>
          </a:p>
        </p:txBody>
      </p:sp>
      <p:sp>
        <p:nvSpPr>
          <p:cNvPr id="24" name="contenido">
            <a:extLst xmlns:a="http://schemas.openxmlformats.org/drawingml/2006/main">
              <a:ext uri="{FF2B5EF4-FFF2-40B4-BE49-F238E27FC236}">
                <a16:creationId xmlns:a16="http://schemas.microsoft.com/office/drawing/2014/main" id="{A8515698-0372-48C7-993C-E7C17882052F}"/>
              </a:ext>
            </a:extLst>
          </p:cNvPr>
          <p:cNvSpPr>
            <a:spLocks xmlns:a="http://schemas.openxmlformats.org/drawingml/2006/main" noGrp="1"/>
          </p:cNvSpPr>
          <p:nvPr/>
        </p:nvSpPr>
        <p:spPr>
          <a:xfrm xmlns:a="http://schemas.openxmlformats.org/drawingml/2006/main">
            <a:off x="3086100" y="2305050"/>
            <a:ext cx="84486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0">
                <a:solidFill>
                  <a:srgbClr val="FFFFFF"/>
                </a:solidFill>
                <a:latin typeface="Avenir Next"/>
                <a:ea typeface="Avenir Next"/>
                <a:cs typeface="Avenir Next"/>
              </a:defRPr>
            </a:pPr>
            <a:r>
              <a:rPr sz="1650" b="0">
                <a:solidFill>
                  <a:srgbClr val="FFFFFF"/>
                </a:solidFill>
                <a:latin typeface="Avenir Next"/>
                <a:ea typeface="Avenir Next"/>
                <a:cs typeface="Avenir Next"/>
              </a:rPr>
              <a:t>Caso ficticio de clase. Ya calculé por mi cuenta y compararé tu diagnóstico con mis operaciones.</a:t>
            </a:r>
          </a:p>
        </p:txBody>
      </p:sp>
      <p:sp>
        <p:nvSpPr>
          <p:cNvPr id="25" name="contenido">
            <a:extLst xmlns:a="http://schemas.openxmlformats.org/drawingml/2006/main">
              <a:ext uri="{FF2B5EF4-FFF2-40B4-BE49-F238E27FC236}">
                <a16:creationId xmlns:a16="http://schemas.microsoft.com/office/drawing/2014/main" id="{4D98B269-1B79-41E6-9511-1B0E425434AF}"/>
              </a:ext>
            </a:extLst>
          </p:cNvPr>
          <p:cNvSpPr>
            <a:spLocks xmlns:a="http://schemas.openxmlformats.org/drawingml/2006/main" noGrp="1"/>
          </p:cNvSpPr>
          <p:nvPr/>
        </p:nvSpPr>
        <p:spPr>
          <a:xfrm xmlns:a="http://schemas.openxmlformats.org/drawingml/2006/main">
            <a:off x="609600" y="3009900"/>
            <a:ext cx="228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FF7EB6"/>
                </a:solidFill>
                <a:latin typeface="Avenir Next"/>
                <a:ea typeface="Avenir Next"/>
                <a:cs typeface="Avenir Next"/>
              </a:defRPr>
            </a:pPr>
            <a:r>
              <a:rPr sz="1650" b="1">
                <a:solidFill>
                  <a:srgbClr val="FF7EB6"/>
                </a:solidFill>
                <a:latin typeface="Avenir Next"/>
                <a:ea typeface="Avenir Next"/>
                <a:cs typeface="Avenir Next"/>
              </a:rPr>
              <a:t>D: Datos</a:t>
            </a:r>
          </a:p>
        </p:txBody>
      </p:sp>
      <p:sp>
        <p:nvSpPr>
          <p:cNvPr id="26" name="contenido">
            <a:extLst xmlns:a="http://schemas.openxmlformats.org/drawingml/2006/main">
              <a:ext uri="{FF2B5EF4-FFF2-40B4-BE49-F238E27FC236}">
                <a16:creationId xmlns:a16="http://schemas.microsoft.com/office/drawing/2014/main" id="{118ACEFD-6127-4311-BADF-84DE480AD080}"/>
              </a:ext>
            </a:extLst>
          </p:cNvPr>
          <p:cNvSpPr>
            <a:spLocks xmlns:a="http://schemas.openxmlformats.org/drawingml/2006/main" noGrp="1"/>
          </p:cNvSpPr>
          <p:nvPr/>
        </p:nvSpPr>
        <p:spPr>
          <a:xfrm xmlns:a="http://schemas.openxmlformats.org/drawingml/2006/main">
            <a:off x="3086100" y="3009900"/>
            <a:ext cx="84486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0">
                <a:solidFill>
                  <a:srgbClr val="FFFFFF"/>
                </a:solidFill>
                <a:latin typeface="Avenir Next"/>
                <a:ea typeface="Avenir Next"/>
                <a:cs typeface="Avenir Next"/>
              </a:defRPr>
            </a:pPr>
            <a:r>
              <a:rPr sz="1650" b="0">
                <a:solidFill>
                  <a:srgbClr val="FFFFFF"/>
                </a:solidFill>
                <a:latin typeface="Avenir Next"/>
                <a:ea typeface="Avenir Next"/>
                <a:cs typeface="Avenir Next"/>
              </a:rPr>
              <a:t>$20/semana, 4 pagos/mes. Gasto diario 60%/$12, Metas 20%/$3, Yo del futuro 10%/$2, Compartir 5%/$1, Aprender 10%/$2. C33 muestra 100% fijo.</a:t>
            </a:r>
          </a:p>
        </p:txBody>
      </p:sp>
      <p:sp>
        <p:nvSpPr>
          <p:cNvPr id="27" name="contenido">
            <a:extLst xmlns:a="http://schemas.openxmlformats.org/drawingml/2006/main">
              <a:ext uri="{FF2B5EF4-FFF2-40B4-BE49-F238E27FC236}">
                <a16:creationId xmlns:a16="http://schemas.microsoft.com/office/drawing/2014/main" id="{BEC2F8EC-C636-4D16-8AFF-7C2B8D0B89A7}"/>
              </a:ext>
            </a:extLst>
          </p:cNvPr>
          <p:cNvSpPr>
            <a:spLocks xmlns:a="http://schemas.openxmlformats.org/drawingml/2006/main" noGrp="1"/>
          </p:cNvSpPr>
          <p:nvPr/>
        </p:nvSpPr>
        <p:spPr>
          <a:xfrm xmlns:a="http://schemas.openxmlformats.org/drawingml/2006/main">
            <a:off x="609600" y="4048125"/>
            <a:ext cx="2286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63E7DE"/>
                </a:solidFill>
                <a:latin typeface="Avenir Next"/>
                <a:ea typeface="Avenir Next"/>
                <a:cs typeface="Avenir Next"/>
              </a:defRPr>
            </a:pPr>
            <a:r>
              <a:rPr sz="1650" b="1">
                <a:solidFill>
                  <a:srgbClr val="63E7DE"/>
                </a:solidFill>
                <a:latin typeface="Avenir Next"/>
                <a:ea typeface="Avenir Next"/>
                <a:cs typeface="Avenir Next"/>
              </a:rPr>
              <a:t>I: Indicaciones de formato</a:t>
            </a:r>
          </a:p>
        </p:txBody>
      </p:sp>
      <p:sp>
        <p:nvSpPr>
          <p:cNvPr id="28" name="contenido">
            <a:extLst xmlns:a="http://schemas.openxmlformats.org/drawingml/2006/main">
              <a:ext uri="{FF2B5EF4-FFF2-40B4-BE49-F238E27FC236}">
                <a16:creationId xmlns:a16="http://schemas.microsoft.com/office/drawing/2014/main" id="{FEF51644-68AF-44CC-8C16-30376F72EA4A}"/>
              </a:ext>
            </a:extLst>
          </p:cNvPr>
          <p:cNvSpPr>
            <a:spLocks xmlns:a="http://schemas.openxmlformats.org/drawingml/2006/main" noGrp="1"/>
          </p:cNvSpPr>
          <p:nvPr/>
        </p:nvSpPr>
        <p:spPr>
          <a:xfrm xmlns:a="http://schemas.openxmlformats.org/drawingml/2006/main">
            <a:off x="3086100" y="4048125"/>
            <a:ext cx="84486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0">
                <a:solidFill>
                  <a:srgbClr val="FFFFFF"/>
                </a:solidFill>
                <a:latin typeface="Avenir Next"/>
                <a:ea typeface="Avenir Next"/>
                <a:cs typeface="Avenir Next"/>
              </a:defRPr>
            </a:pPr>
            <a:r>
              <a:rPr sz="1650" b="0">
                <a:solidFill>
                  <a:srgbClr val="FFFFFF"/>
                </a:solidFill>
                <a:latin typeface="Avenir Next"/>
                <a:ea typeface="Avenir Next"/>
                <a:cs typeface="Avenir Next"/>
              </a:rPr>
              <a:t>Tabla: dato, operación, diferencia y explicación. Comprueba el 100% de C33 y el total si cada monto respeta su porcentaje.</a:t>
            </a:r>
          </a:p>
        </p:txBody>
      </p:sp>
      <p:sp>
        <p:nvSpPr>
          <p:cNvPr id="29" name="contenido">
            <a:extLst xmlns:a="http://schemas.openxmlformats.org/drawingml/2006/main">
              <a:ext uri="{FF2B5EF4-FFF2-40B4-BE49-F238E27FC236}">
                <a16:creationId xmlns:a16="http://schemas.microsoft.com/office/drawing/2014/main" id="{860D1651-86DD-4D52-8300-1419DD122025}"/>
              </a:ext>
            </a:extLst>
          </p:cNvPr>
          <p:cNvSpPr>
            <a:spLocks xmlns:a="http://schemas.openxmlformats.org/drawingml/2006/main" noGrp="1"/>
          </p:cNvSpPr>
          <p:nvPr/>
        </p:nvSpPr>
        <p:spPr>
          <a:xfrm xmlns:a="http://schemas.openxmlformats.org/drawingml/2006/main">
            <a:off x="609600" y="4962525"/>
            <a:ext cx="2286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FFD166"/>
                </a:solidFill>
                <a:latin typeface="Avenir Next"/>
                <a:ea typeface="Avenir Next"/>
                <a:cs typeface="Avenir Next"/>
              </a:defRPr>
            </a:pPr>
            <a:r>
              <a:rPr sz="1650" b="1">
                <a:solidFill>
                  <a:srgbClr val="FFD166"/>
                </a:solidFill>
                <a:latin typeface="Avenir Next"/>
                <a:ea typeface="Avenir Next"/>
                <a:cs typeface="Avenir Next"/>
              </a:rPr>
              <a:t>R: Restricciones</a:t>
            </a:r>
          </a:p>
        </p:txBody>
      </p:sp>
      <p:sp>
        <p:nvSpPr>
          <p:cNvPr id="30" name="contenido">
            <a:extLst xmlns:a="http://schemas.openxmlformats.org/drawingml/2006/main">
              <a:ext uri="{FF2B5EF4-FFF2-40B4-BE49-F238E27FC236}">
                <a16:creationId xmlns:a16="http://schemas.microsoft.com/office/drawing/2014/main" id="{653DD1DA-4299-4DDD-B398-4F908F4FDE00}"/>
              </a:ext>
            </a:extLst>
          </p:cNvPr>
          <p:cNvSpPr>
            <a:spLocks xmlns:a="http://schemas.openxmlformats.org/drawingml/2006/main" noGrp="1"/>
          </p:cNvSpPr>
          <p:nvPr/>
        </p:nvSpPr>
        <p:spPr>
          <a:xfrm xmlns:a="http://schemas.openxmlformats.org/drawingml/2006/main">
            <a:off x="3086100" y="4962525"/>
            <a:ext cx="84486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0">
                <a:solidFill>
                  <a:srgbClr val="FFFFFF"/>
                </a:solidFill>
                <a:latin typeface="Avenir Next"/>
                <a:ea typeface="Avenir Next"/>
                <a:cs typeface="Avenir Next"/>
              </a:defRPr>
            </a:pPr>
            <a:r>
              <a:rPr sz="1650" b="0">
                <a:solidFill>
                  <a:srgbClr val="FFFFFF"/>
                </a:solidFill>
                <a:latin typeface="Avenir Next"/>
                <a:ea typeface="Avenir Next"/>
                <a:cs typeface="Avenir Next"/>
              </a:rPr>
              <a:t>Conserva los datos para el diagnóstico. No elijas qué cuenta bajar. Señala inconsistencias y datos faltantes. Yo decidiré la distribución.</a:t>
            </a:r>
          </a:p>
        </p:txBody>
      </p:sp>
    </p:spTree>
    <p:extLst>
      <p:ext uri="{BB962C8B-B14F-4D97-AF65-F5344CB8AC3E}">
        <p14:creationId xmlns:p14="http://schemas.microsoft.com/office/powerpoint/2010/main" val="495155164"/>
      </p:ext>
    </p:extLst>
  </p:cSld>
</p:sld>
</file>

<file path=ppt/slides/slide15.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15/22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RETROALIMENTACIÓN</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Los errores detrás del total</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53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EVALUAR   Explicar la corrección</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53–58   4 min de actividad + 1 min de apoyo</a:t>
            </a:r>
          </a:p>
        </p:txBody>
      </p:sp>
      <p:sp>
        <p:nvSpPr>
          <p:cNvPr id="21" name="contenido">
            <a:extLst xmlns:a="http://schemas.openxmlformats.org/drawingml/2006/main">
              <a:ext uri="{FF2B5EF4-FFF2-40B4-BE49-F238E27FC236}">
                <a16:creationId xmlns:a16="http://schemas.microsoft.com/office/drawing/2014/main" id="{23BAB591-1B19-4244-808C-CB4F06045EE3}"/>
              </a:ext>
            </a:extLst>
          </p:cNvPr>
          <p:cNvSpPr>
            <a:spLocks xmlns:a="http://schemas.openxmlformats.org/drawingml/2006/main" noGrp="1"/>
          </p:cNvSpPr>
          <p:nvPr/>
        </p:nvSpPr>
        <p:spPr>
          <a:xfrm xmlns:a="http://schemas.openxmlformats.org/drawingml/2006/main">
            <a:off x="685800" y="2038350"/>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3225" b="1">
                <a:solidFill>
                  <a:srgbClr val="63E7DE"/>
                </a:solidFill>
                <a:latin typeface="Avenir Next"/>
                <a:ea typeface="Avenir Next"/>
                <a:cs typeface="Avenir Next"/>
              </a:defRPr>
            </a:pPr>
            <a:r>
              <a:rPr sz="3225" b="1">
                <a:solidFill>
                  <a:srgbClr val="63E7DE"/>
                </a:solidFill>
                <a:latin typeface="Avenir Next"/>
                <a:ea typeface="Avenir Next"/>
                <a:cs typeface="Avenir Next"/>
              </a:rPr>
              <a:t>Metas: 20% × $20 = $4</a:t>
            </a:r>
          </a:p>
        </p:txBody>
      </p:sp>
      <p:sp>
        <p:nvSpPr>
          <p:cNvPr id="22" name="contenido">
            <a:extLst xmlns:a="http://schemas.openxmlformats.org/drawingml/2006/main">
              <a:ext uri="{FF2B5EF4-FFF2-40B4-BE49-F238E27FC236}">
                <a16:creationId xmlns:a16="http://schemas.microsoft.com/office/drawing/2014/main" id="{9A994F1B-FE2A-4772-9F57-5738DF06339E}"/>
              </a:ext>
            </a:extLst>
          </p:cNvPr>
          <p:cNvSpPr>
            <a:spLocks xmlns:a="http://schemas.openxmlformats.org/drawingml/2006/main" noGrp="1"/>
          </p:cNvSpPr>
          <p:nvPr/>
        </p:nvSpPr>
        <p:spPr>
          <a:xfrm xmlns:a="http://schemas.openxmlformats.org/drawingml/2006/main">
            <a:off x="685800" y="30861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700" b="1">
                <a:solidFill>
                  <a:srgbClr val="FF7EB6"/>
                </a:solidFill>
                <a:latin typeface="Avenir Next"/>
                <a:ea typeface="Avenir Next"/>
                <a:cs typeface="Avenir Next"/>
              </a:defRPr>
            </a:pPr>
            <a:r>
              <a:rPr sz="2700" b="1">
                <a:solidFill>
                  <a:srgbClr val="FF7EB6"/>
                </a:solidFill>
                <a:latin typeface="Avenir Next"/>
                <a:ea typeface="Avenir Next"/>
                <a:cs typeface="Avenir Next"/>
              </a:rPr>
              <a:t>60% + 20% + 10% + 5% + 10% = 105%</a:t>
            </a:r>
          </a:p>
        </p:txBody>
      </p:sp>
      <p:sp>
        <p:nvSpPr>
          <p:cNvPr id="23" name="contenido">
            <a:extLst xmlns:a="http://schemas.openxmlformats.org/drawingml/2006/main">
              <a:ext uri="{FF2B5EF4-FFF2-40B4-BE49-F238E27FC236}">
                <a16:creationId xmlns:a16="http://schemas.microsoft.com/office/drawing/2014/main" id="{80224867-0E9F-42A4-89B8-64212CBEE406}"/>
              </a:ext>
            </a:extLst>
          </p:cNvPr>
          <p:cNvSpPr>
            <a:spLocks xmlns:a="http://schemas.openxmlformats.org/drawingml/2006/main" noGrp="1"/>
          </p:cNvSpPr>
          <p:nvPr/>
        </p:nvSpPr>
        <p:spPr>
          <a:xfrm xmlns:a="http://schemas.openxmlformats.org/drawingml/2006/main">
            <a:off x="685800" y="4286250"/>
            <a:ext cx="10572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550" b="1">
                <a:solidFill>
                  <a:srgbClr val="FFD166"/>
                </a:solidFill>
                <a:latin typeface="Avenir Next"/>
                <a:ea typeface="Avenir Next"/>
                <a:cs typeface="Avenir Next"/>
              </a:defRPr>
            </a:pPr>
            <a:r>
              <a:rPr sz="2550" b="1">
                <a:solidFill>
                  <a:srgbClr val="FFD166"/>
                </a:solidFill>
                <a:latin typeface="Avenir Next"/>
                <a:ea typeface="Avenir Next"/>
                <a:cs typeface="Avenir Next"/>
              </a:rPr>
              <a:t>Al cambiar solo $3 por $4, el plan distribuye $21.</a:t>
            </a:r>
          </a:p>
        </p:txBody>
      </p:sp>
      <p:sp>
        <p:nvSpPr>
          <p:cNvPr id="24" name="contenido">
            <a:extLst xmlns:a="http://schemas.openxmlformats.org/drawingml/2006/main">
              <a:ext uri="{FF2B5EF4-FFF2-40B4-BE49-F238E27FC236}">
                <a16:creationId xmlns:a16="http://schemas.microsoft.com/office/drawing/2014/main" id="{B7AAC315-21B0-4022-A9A4-22A596BD7DC3}"/>
              </a:ext>
            </a:extLst>
          </p:cNvPr>
          <p:cNvSpPr>
            <a:spLocks xmlns:a="http://schemas.openxmlformats.org/drawingml/2006/main" noGrp="1"/>
          </p:cNvSpPr>
          <p:nvPr/>
        </p:nvSpPr>
        <p:spPr>
          <a:xfrm xmlns:a="http://schemas.openxmlformats.org/drawingml/2006/main">
            <a:off x="685800" y="5648325"/>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b="0">
                <a:solidFill>
                  <a:srgbClr val="E9DFFF"/>
                </a:solidFill>
                <a:latin typeface="Avenir Next"/>
                <a:ea typeface="Avenir Next"/>
                <a:cs typeface="Avenir Next"/>
              </a:defRPr>
            </a:pPr>
            <a:r>
              <a:rPr sz="2025" b="0">
                <a:solidFill>
                  <a:srgbClr val="E9DFFF"/>
                </a:solidFill>
                <a:latin typeface="Avenir Next"/>
                <a:ea typeface="Avenir Next"/>
                <a:cs typeface="Avenir Next"/>
              </a:rPr>
              <a:t>C33 =100% es fijo. Tu suma comprueba el reparto.</a:t>
            </a:r>
          </a:p>
        </p:txBody>
      </p:sp>
    </p:spTree>
    <p:extLst>
      <p:ext uri="{BB962C8B-B14F-4D97-AF65-F5344CB8AC3E}">
        <p14:creationId xmlns:p14="http://schemas.microsoft.com/office/powerpoint/2010/main" val="495155164"/>
      </p:ext>
    </p:extLst>
  </p:cSld>
</p:sld>
</file>

<file path=ppt/slides/slide16.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16/22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DECISIÓN PROPIA</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El reparto que Sofía puede elegir</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58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EVALUAR   Justificar una prioridad</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58–63   4 min de actividad + 1 min de apoyo</a:t>
            </a:r>
          </a:p>
        </p:txBody>
      </p:sp>
      <p:sp>
        <p:nvSpPr>
          <p:cNvPr id="21" name="contenido">
            <a:extLst xmlns:a="http://schemas.openxmlformats.org/drawingml/2006/main">
              <a:ext uri="{FF2B5EF4-FFF2-40B4-BE49-F238E27FC236}">
                <a16:creationId xmlns:a16="http://schemas.microsoft.com/office/drawing/2014/main" id="{2240C0C7-3CD3-40C2-8B00-CDBADD08FAFE}"/>
              </a:ext>
            </a:extLst>
          </p:cNvPr>
          <p:cNvSpPr>
            <a:spLocks xmlns:a="http://schemas.openxmlformats.org/drawingml/2006/main" noGrp="1"/>
          </p:cNvSpPr>
          <p:nvPr/>
        </p:nvSpPr>
        <p:spPr>
          <a:xfrm xmlns:a="http://schemas.openxmlformats.org/drawingml/2006/main">
            <a:off x="685800" y="1876425"/>
            <a:ext cx="10477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475" b="1">
                <a:solidFill>
                  <a:srgbClr val="FFD166"/>
                </a:solidFill>
                <a:latin typeface="Avenir Next"/>
                <a:ea typeface="Avenir Next"/>
                <a:cs typeface="Avenir Next"/>
              </a:defRPr>
            </a:pPr>
            <a:r>
              <a:rPr sz="2475" b="1">
                <a:solidFill>
                  <a:srgbClr val="FFD166"/>
                </a:solidFill>
                <a:latin typeface="Avenir Next"/>
                <a:ea typeface="Avenir Next"/>
                <a:cs typeface="Avenir Next"/>
              </a:rPr>
              <a:t>Dos decisiones posibles para el personaje</a:t>
            </a:r>
          </a:p>
        </p:txBody>
      </p:sp>
      <p:graphicFrame>
        <p:nvGraphicFramePr>
          <p:cNvPr id="35" name="Tabla 34">
            <a:extLst xmlns:a="http://schemas.openxmlformats.org/drawingml/2006/main">
              <a:ext uri="{FF2B5EF4-FFF2-40B4-BE49-F238E27FC236}">
                <a16:creationId xmlns:a16="http://schemas.microsoft.com/office/drawing/2014/main" id="{1447DCC5-5A4C-411C-AEAD-41526DBB56A2}"/>
              </a:ext>
            </a:extLst>
          </p:cNvPr>
          <p:cNvGraphicFramePr/>
          <p:nvPr/>
        </p:nvGraphicFramePr>
        <p:xfrm>
          <a:off xmlns:a="http://schemas.openxmlformats.org/drawingml/2006/main" x="628650" y="2819400"/>
          <a:ext xmlns:a="http://schemas.openxmlformats.org/drawingml/2006/main" cx="10934700" cy="2000250"/>
        </p:xfrm>
        <a:graphic xmlns:a="http://schemas.openxmlformats.org/drawingml/2006/main">
          <a:graphicData uri="http://schemas.openxmlformats.org/drawingml/2006/table">
            <a:tbl>
              <a:tblPr/>
              <a:tblGrid>
                <a:gridCol w="4572000"/>
                <a:gridCol w="1905000"/>
                <a:gridCol w="1524000"/>
                <a:gridCol w="2933700"/>
              </a:tblGrid>
              <a:tr h="666750">
                <a:tc>
                  <a:txBody>
                    <a:bodyPr/>
                    <a:lstStyle/>
                    <a:p>
                      <a:pPr algn="l">
                        <a:buNone/>
                      </a:pPr>
                      <a:r>
                        <a:rPr sz="1725" b="1">
                          <a:solidFill>
                            <a:srgbClr val="63E7DE"/>
                          </a:solidFill>
                          <a:latin typeface="Avenir Next"/>
                          <a:ea typeface="Avenir Next"/>
                          <a:cs typeface="Avenir Next"/>
                        </a:rPr>
                        <a:t>Decisión</a:t>
                      </a:r>
                    </a:p>
                  </a:txBody>
                  <a:tcPr marL="114300" marR="114300" marT="47625" marB="47625" anchor="ctr">
                    <a:solidFill>
                      <a:srgbClr val="4B218D"/>
                    </a:solidFill>
                  </a:tcPr>
                </a:tc>
                <a:tc>
                  <a:txBody>
                    <a:bodyPr/>
                    <a:lstStyle/>
                    <a:p>
                      <a:pPr algn="l">
                        <a:buNone/>
                      </a:pPr>
                      <a:r>
                        <a:rPr sz="1725" b="1">
                          <a:solidFill>
                            <a:srgbClr val="63E7DE"/>
                          </a:solidFill>
                          <a:latin typeface="Avenir Next"/>
                          <a:ea typeface="Avenir Next"/>
                          <a:cs typeface="Avenir Next"/>
                        </a:rPr>
                        <a:t>Gasto diario</a:t>
                      </a:r>
                    </a:p>
                  </a:txBody>
                  <a:tcPr marL="114300" marR="114300" marT="47625" marB="47625" anchor="ctr">
                    <a:solidFill>
                      <a:srgbClr val="4B218D"/>
                    </a:solidFill>
                  </a:tcPr>
                </a:tc>
                <a:tc>
                  <a:txBody>
                    <a:bodyPr/>
                    <a:lstStyle/>
                    <a:p>
                      <a:pPr algn="l">
                        <a:buNone/>
                      </a:pPr>
                      <a:r>
                        <a:rPr sz="1725" b="1">
                          <a:solidFill>
                            <a:srgbClr val="63E7DE"/>
                          </a:solidFill>
                          <a:latin typeface="Avenir Next"/>
                          <a:ea typeface="Avenir Next"/>
                          <a:cs typeface="Avenir Next"/>
                        </a:rPr>
                        <a:t>Metas</a:t>
                      </a:r>
                    </a:p>
                  </a:txBody>
                  <a:tcPr marL="114300" marR="114300" marT="47625" marB="47625" anchor="ctr">
                    <a:solidFill>
                      <a:srgbClr val="4B218D"/>
                    </a:solidFill>
                  </a:tcPr>
                </a:tc>
                <a:tc>
                  <a:txBody>
                    <a:bodyPr/>
                    <a:lstStyle/>
                    <a:p>
                      <a:pPr algn="l">
                        <a:buNone/>
                      </a:pPr>
                      <a:r>
                        <a:rPr sz="1725" b="1">
                          <a:solidFill>
                            <a:srgbClr val="63E7DE"/>
                          </a:solidFill>
                          <a:latin typeface="Avenir Next"/>
                          <a:ea typeface="Avenir Next"/>
                          <a:cs typeface="Avenir Next"/>
                        </a:rPr>
                        <a:t>Otras cuentas</a:t>
                      </a:r>
                    </a:p>
                  </a:txBody>
                  <a:tcPr marL="114300" marR="114300" marT="47625" marB="47625" anchor="ctr">
                    <a:solidFill>
                      <a:srgbClr val="4B218D"/>
                    </a:solidFill>
                  </a:tcPr>
                </a:tc>
              </a:tr>
              <a:tr h="666750">
                <a:tc>
                  <a:txBody>
                    <a:bodyPr/>
                    <a:lstStyle/>
                    <a:p>
                      <a:pPr algn="l">
                        <a:buNone/>
                      </a:pPr>
                      <a:r>
                        <a:rPr sz="1725">
                          <a:solidFill>
                            <a:srgbClr val="FFFFFF"/>
                          </a:solidFill>
                          <a:latin typeface="Avenir Next"/>
                          <a:ea typeface="Avenir Next"/>
                          <a:cs typeface="Avenir Next"/>
                        </a:rPr>
                        <a:t>A. Priorizar la meta</a:t>
                      </a:r>
                    </a:p>
                  </a:txBody>
                  <a:tcPr marL="114300" marR="114300" marT="47625" marB="47625" anchor="ctr">
                    <a:solidFill>
                      <a:srgbClr val="27104E"/>
                    </a:solidFill>
                  </a:tcPr>
                </a:tc>
                <a:tc>
                  <a:txBody>
                    <a:bodyPr/>
                    <a:lstStyle/>
                    <a:p>
                      <a:pPr algn="l">
                        <a:buNone/>
                      </a:pPr>
                      <a:r>
                        <a:rPr sz="1725">
                          <a:solidFill>
                            <a:srgbClr val="FFFFFF"/>
                          </a:solidFill>
                          <a:latin typeface="Avenir Next"/>
                          <a:ea typeface="Avenir Next"/>
                          <a:cs typeface="Avenir Next"/>
                        </a:rPr>
                        <a:t>55%</a:t>
                      </a:r>
                    </a:p>
                  </a:txBody>
                  <a:tcPr marL="114300" marR="114300" marT="47625" marB="47625" anchor="ctr">
                    <a:solidFill>
                      <a:srgbClr val="27104E"/>
                    </a:solidFill>
                  </a:tcPr>
                </a:tc>
                <a:tc>
                  <a:txBody>
                    <a:bodyPr/>
                    <a:lstStyle/>
                    <a:p>
                      <a:pPr algn="l">
                        <a:buNone/>
                      </a:pPr>
                      <a:r>
                        <a:rPr sz="1725">
                          <a:solidFill>
                            <a:srgbClr val="FFFFFF"/>
                          </a:solidFill>
                          <a:latin typeface="Avenir Next"/>
                          <a:ea typeface="Avenir Next"/>
                          <a:cs typeface="Avenir Next"/>
                        </a:rPr>
                        <a:t>20%</a:t>
                      </a:r>
                    </a:p>
                  </a:txBody>
                  <a:tcPr marL="114300" marR="114300" marT="47625" marB="47625" anchor="ctr">
                    <a:solidFill>
                      <a:srgbClr val="27104E"/>
                    </a:solidFill>
                  </a:tcPr>
                </a:tc>
                <a:tc>
                  <a:txBody>
                    <a:bodyPr/>
                    <a:lstStyle/>
                    <a:p>
                      <a:pPr algn="l">
                        <a:buNone/>
                      </a:pPr>
                      <a:r>
                        <a:rPr sz="1725">
                          <a:solidFill>
                            <a:srgbClr val="FFFFFF"/>
                          </a:solidFill>
                          <a:latin typeface="Avenir Next"/>
                          <a:ea typeface="Avenir Next"/>
                          <a:cs typeface="Avenir Next"/>
                        </a:rPr>
                        <a:t>10% / 5% / 10%</a:t>
                      </a:r>
                    </a:p>
                  </a:txBody>
                  <a:tcPr marL="114300" marR="114300" marT="47625" marB="47625" anchor="ctr">
                    <a:solidFill>
                      <a:srgbClr val="27104E"/>
                    </a:solidFill>
                  </a:tcPr>
                </a:tc>
              </a:tr>
              <a:tr h="666750">
                <a:tc>
                  <a:txBody>
                    <a:bodyPr/>
                    <a:lstStyle/>
                    <a:p>
                      <a:pPr algn="l">
                        <a:buNone/>
                      </a:pPr>
                      <a:r>
                        <a:rPr sz="1725">
                          <a:solidFill>
                            <a:srgbClr val="FFFFFF"/>
                          </a:solidFill>
                          <a:latin typeface="Avenir Next"/>
                          <a:ea typeface="Avenir Next"/>
                          <a:cs typeface="Avenir Next"/>
                        </a:rPr>
                        <a:t>B. Conservar el reparto inicial</a:t>
                      </a:r>
                    </a:p>
                  </a:txBody>
                  <a:tcPr marL="114300" marR="114300" marT="47625" marB="47625" anchor="ctr">
                    <a:solidFill>
                      <a:srgbClr val="27104E"/>
                    </a:solidFill>
                  </a:tcPr>
                </a:tc>
                <a:tc>
                  <a:txBody>
                    <a:bodyPr/>
                    <a:lstStyle/>
                    <a:p>
                      <a:pPr algn="l">
                        <a:buNone/>
                      </a:pPr>
                      <a:r>
                        <a:rPr sz="1725">
                          <a:solidFill>
                            <a:srgbClr val="FFFFFF"/>
                          </a:solidFill>
                          <a:latin typeface="Avenir Next"/>
                          <a:ea typeface="Avenir Next"/>
                          <a:cs typeface="Avenir Next"/>
                        </a:rPr>
                        <a:t>60%</a:t>
                      </a:r>
                    </a:p>
                  </a:txBody>
                  <a:tcPr marL="114300" marR="114300" marT="47625" marB="47625" anchor="ctr">
                    <a:solidFill>
                      <a:srgbClr val="27104E"/>
                    </a:solidFill>
                  </a:tcPr>
                </a:tc>
                <a:tc>
                  <a:txBody>
                    <a:bodyPr/>
                    <a:lstStyle/>
                    <a:p>
                      <a:pPr algn="l">
                        <a:buNone/>
                      </a:pPr>
                      <a:r>
                        <a:rPr sz="1725">
                          <a:solidFill>
                            <a:srgbClr val="FFFFFF"/>
                          </a:solidFill>
                          <a:latin typeface="Avenir Next"/>
                          <a:ea typeface="Avenir Next"/>
                          <a:cs typeface="Avenir Next"/>
                        </a:rPr>
                        <a:t>15%</a:t>
                      </a:r>
                    </a:p>
                  </a:txBody>
                  <a:tcPr marL="114300" marR="114300" marT="47625" marB="47625" anchor="ctr">
                    <a:solidFill>
                      <a:srgbClr val="27104E"/>
                    </a:solidFill>
                  </a:tcPr>
                </a:tc>
                <a:tc>
                  <a:txBody>
                    <a:bodyPr/>
                    <a:lstStyle/>
                    <a:p>
                      <a:pPr algn="l">
                        <a:buNone/>
                      </a:pPr>
                      <a:r>
                        <a:rPr sz="1725">
                          <a:solidFill>
                            <a:srgbClr val="FFFFFF"/>
                          </a:solidFill>
                          <a:latin typeface="Avenir Next"/>
                          <a:ea typeface="Avenir Next"/>
                          <a:cs typeface="Avenir Next"/>
                        </a:rPr>
                        <a:t>10% / 5% / 10%</a:t>
                      </a:r>
                    </a:p>
                  </a:txBody>
                  <a:tcPr marL="114300" marR="114300" marT="47625" marB="47625" anchor="ctr">
                    <a:solidFill>
                      <a:srgbClr val="27104E"/>
                    </a:solidFill>
                  </a:tcPr>
                </a:tc>
              </a:tr>
            </a:tbl>
          </a:graphicData>
        </a:graphic>
      </p:graphicFrame>
      <p:sp>
        <p:nvSpPr>
          <p:cNvPr id="23" name="contenido">
            <a:extLst xmlns:a="http://schemas.openxmlformats.org/drawingml/2006/main">
              <a:ext uri="{FF2B5EF4-FFF2-40B4-BE49-F238E27FC236}">
                <a16:creationId xmlns:a16="http://schemas.microsoft.com/office/drawing/2014/main" id="{9C97D311-4219-4301-8D5E-0A1E6220DAB4}"/>
              </a:ext>
            </a:extLst>
          </p:cNvPr>
          <p:cNvSpPr>
            <a:spLocks xmlns:a="http://schemas.openxmlformats.org/drawingml/2006/main" noGrp="1"/>
          </p:cNvSpPr>
          <p:nvPr/>
        </p:nvSpPr>
        <p:spPr>
          <a:xfrm xmlns:a="http://schemas.openxmlformats.org/drawingml/2006/main">
            <a:off x="685800" y="5286375"/>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b="0">
                <a:solidFill>
                  <a:srgbClr val="63E7DE"/>
                </a:solidFill>
                <a:latin typeface="Avenir Next"/>
                <a:ea typeface="Avenir Next"/>
                <a:cs typeface="Avenir Next"/>
              </a:defRPr>
            </a:pPr>
            <a:r>
              <a:rPr sz="2025" b="0">
                <a:solidFill>
                  <a:srgbClr val="63E7DE"/>
                </a:solidFill>
                <a:latin typeface="Avenir Next"/>
                <a:ea typeface="Avenir Next"/>
                <a:cs typeface="Avenir Next"/>
              </a:rPr>
              <a:t>También puedes proponer otra distribución que sume 100%.</a:t>
            </a:r>
          </a:p>
          <a:p xmlns:a="http://schemas.openxmlformats.org/drawingml/2006/main">
            <a:pPr>
              <a:buNone/>
              <a:defRPr sz="2025" b="0">
                <a:solidFill>
                  <a:srgbClr val="63E7DE"/>
                </a:solidFill>
                <a:latin typeface="Avenir Next"/>
                <a:ea typeface="Avenir Next"/>
                <a:cs typeface="Avenir Next"/>
              </a:defRPr>
            </a:pPr>
            <a:r>
              <a:rPr sz="2025" b="0">
                <a:solidFill>
                  <a:srgbClr val="63E7DE"/>
                </a:solidFill>
                <a:latin typeface="Avenir Next"/>
                <a:ea typeface="Avenir Next"/>
                <a:cs typeface="Avenir Next"/>
              </a:rPr>
              <a:t>Tu razón explica qué prioridad gana espacio y cuál cede.</a:t>
            </a:r>
          </a:p>
        </p:txBody>
      </p:sp>
    </p:spTree>
    <p:extLst>
      <p:ext uri="{BB962C8B-B14F-4D97-AF65-F5344CB8AC3E}">
        <p14:creationId xmlns:p14="http://schemas.microsoft.com/office/powerpoint/2010/main" val="495155164"/>
      </p:ext>
    </p:extLst>
  </p:cSld>
</p:sld>
</file>

<file path=ppt/slides/slide17.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17/22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PRÁCTICA 2</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Prompt mejorado para el segundo intento</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63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APLICAR   Refinar con una decisión</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63–67   3 min de actividad + 1 min de apoyo</a:t>
            </a:r>
          </a:p>
        </p:txBody>
      </p:sp>
      <p:sp>
        <p:nvSpPr>
          <p:cNvPr id="21" name="contenido">
            <a:extLst xmlns:a="http://schemas.openxmlformats.org/drawingml/2006/main">
              <a:ext uri="{FF2B5EF4-FFF2-40B4-BE49-F238E27FC236}">
                <a16:creationId xmlns:a16="http://schemas.microsoft.com/office/drawing/2014/main" id="{88F07B2F-CA64-4060-AF88-FA0A0C5D0C17}"/>
              </a:ext>
            </a:extLst>
          </p:cNvPr>
          <p:cNvSpPr>
            <a:spLocks xmlns:a="http://schemas.openxmlformats.org/drawingml/2006/main" noGrp="1"/>
          </p:cNvSpPr>
          <p:nvPr/>
        </p:nvSpPr>
        <p:spPr>
          <a:xfrm xmlns:a="http://schemas.openxmlformats.org/drawingml/2006/main">
            <a:off x="609600" y="1714500"/>
            <a:ext cx="2286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FFD166"/>
                </a:solidFill>
                <a:latin typeface="Avenir Next"/>
                <a:ea typeface="Avenir Next"/>
                <a:cs typeface="Avenir Next"/>
              </a:defRPr>
            </a:pPr>
            <a:r>
              <a:rPr sz="1650" b="1">
                <a:solidFill>
                  <a:srgbClr val="FFD166"/>
                </a:solidFill>
                <a:latin typeface="Avenir Next"/>
                <a:ea typeface="Avenir Next"/>
                <a:cs typeface="Avenir Next"/>
              </a:rPr>
              <a:t>P: Propósito</a:t>
            </a:r>
          </a:p>
        </p:txBody>
      </p:sp>
      <p:sp>
        <p:nvSpPr>
          <p:cNvPr id="22" name="contenido">
            <a:extLst xmlns:a="http://schemas.openxmlformats.org/drawingml/2006/main">
              <a:ext uri="{FF2B5EF4-FFF2-40B4-BE49-F238E27FC236}">
                <a16:creationId xmlns:a16="http://schemas.microsoft.com/office/drawing/2014/main" id="{A144D52C-6652-446D-B63C-A1F7D55E0CB5}"/>
              </a:ext>
            </a:extLst>
          </p:cNvPr>
          <p:cNvSpPr>
            <a:spLocks xmlns:a="http://schemas.openxmlformats.org/drawingml/2006/main" noGrp="1"/>
          </p:cNvSpPr>
          <p:nvPr/>
        </p:nvSpPr>
        <p:spPr>
          <a:xfrm xmlns:a="http://schemas.openxmlformats.org/drawingml/2006/main">
            <a:off x="3086100" y="1714500"/>
            <a:ext cx="844867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575" b="0">
                <a:solidFill>
                  <a:srgbClr val="FFFFFF"/>
                </a:solidFill>
                <a:latin typeface="Avenir Next"/>
                <a:ea typeface="Avenir Next"/>
                <a:cs typeface="Avenir Next"/>
              </a:defRPr>
            </a:pPr>
            <a:r>
              <a:rPr sz="1575" b="0">
                <a:solidFill>
                  <a:srgbClr val="FFFFFF"/>
                </a:solidFill>
                <a:latin typeface="Avenir Next"/>
                <a:ea typeface="Avenir Next"/>
                <a:cs typeface="Avenir Next"/>
              </a:rPr>
              <a:t>Recalcula el presupuesto corregido de Sofía y su plazo.</a:t>
            </a:r>
          </a:p>
        </p:txBody>
      </p:sp>
      <p:sp>
        <p:nvSpPr>
          <p:cNvPr id="23" name="contenido">
            <a:extLst xmlns:a="http://schemas.openxmlformats.org/drawingml/2006/main">
              <a:ext uri="{FF2B5EF4-FFF2-40B4-BE49-F238E27FC236}">
                <a16:creationId xmlns:a16="http://schemas.microsoft.com/office/drawing/2014/main" id="{6752CE40-5359-4F7D-8340-0F2D6FDE6C5C}"/>
              </a:ext>
            </a:extLst>
          </p:cNvPr>
          <p:cNvSpPr>
            <a:spLocks xmlns:a="http://schemas.openxmlformats.org/drawingml/2006/main" noGrp="1"/>
          </p:cNvSpPr>
          <p:nvPr/>
        </p:nvSpPr>
        <p:spPr>
          <a:xfrm xmlns:a="http://schemas.openxmlformats.org/drawingml/2006/main">
            <a:off x="609600" y="2305050"/>
            <a:ext cx="228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63E7DE"/>
                </a:solidFill>
                <a:latin typeface="Avenir Next"/>
                <a:ea typeface="Avenir Next"/>
                <a:cs typeface="Avenir Next"/>
              </a:defRPr>
            </a:pPr>
            <a:r>
              <a:rPr sz="1650" b="1">
                <a:solidFill>
                  <a:srgbClr val="63E7DE"/>
                </a:solidFill>
                <a:latin typeface="Avenir Next"/>
                <a:ea typeface="Avenir Next"/>
                <a:cs typeface="Avenir Next"/>
              </a:rPr>
              <a:t>E: Escenario</a:t>
            </a:r>
          </a:p>
        </p:txBody>
      </p:sp>
      <p:sp>
        <p:nvSpPr>
          <p:cNvPr id="24" name="contenido">
            <a:extLst xmlns:a="http://schemas.openxmlformats.org/drawingml/2006/main">
              <a:ext uri="{FF2B5EF4-FFF2-40B4-BE49-F238E27FC236}">
                <a16:creationId xmlns:a16="http://schemas.microsoft.com/office/drawing/2014/main" id="{5BD6E942-BC32-41E1-A711-7441898113C9}"/>
              </a:ext>
            </a:extLst>
          </p:cNvPr>
          <p:cNvSpPr>
            <a:spLocks xmlns:a="http://schemas.openxmlformats.org/drawingml/2006/main" noGrp="1"/>
          </p:cNvSpPr>
          <p:nvPr/>
        </p:nvSpPr>
        <p:spPr>
          <a:xfrm xmlns:a="http://schemas.openxmlformats.org/drawingml/2006/main">
            <a:off x="3086100" y="2305050"/>
            <a:ext cx="84486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575" b="0">
                <a:solidFill>
                  <a:srgbClr val="FFFFFF"/>
                </a:solidFill>
                <a:latin typeface="Avenir Next"/>
                <a:ea typeface="Avenir Next"/>
                <a:cs typeface="Avenir Next"/>
              </a:defRPr>
            </a:pPr>
            <a:r>
              <a:rPr sz="1575" b="0">
                <a:solidFill>
                  <a:srgbClr val="FFFFFF"/>
                </a:solidFill>
                <a:latin typeface="Avenir Next"/>
                <a:ea typeface="Avenir Next"/>
                <a:cs typeface="Avenir Next"/>
              </a:rPr>
              <a:t>Caso ficticio. Elijo priorizar Metas. Compararé la nueva versión con el plan inicial y comprobaré sus fórmulas.</a:t>
            </a:r>
          </a:p>
        </p:txBody>
      </p:sp>
      <p:sp>
        <p:nvSpPr>
          <p:cNvPr id="25" name="contenido">
            <a:extLst xmlns:a="http://schemas.openxmlformats.org/drawingml/2006/main">
              <a:ext uri="{FF2B5EF4-FFF2-40B4-BE49-F238E27FC236}">
                <a16:creationId xmlns:a16="http://schemas.microsoft.com/office/drawing/2014/main" id="{25F06E04-F6DD-479A-B2FA-3C67B85CFE72}"/>
              </a:ext>
            </a:extLst>
          </p:cNvPr>
          <p:cNvSpPr>
            <a:spLocks xmlns:a="http://schemas.openxmlformats.org/drawingml/2006/main" noGrp="1"/>
          </p:cNvSpPr>
          <p:nvPr/>
        </p:nvSpPr>
        <p:spPr>
          <a:xfrm xmlns:a="http://schemas.openxmlformats.org/drawingml/2006/main">
            <a:off x="609600" y="3009900"/>
            <a:ext cx="228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FF7EB6"/>
                </a:solidFill>
                <a:latin typeface="Avenir Next"/>
                <a:ea typeface="Avenir Next"/>
                <a:cs typeface="Avenir Next"/>
              </a:defRPr>
            </a:pPr>
            <a:r>
              <a:rPr sz="1650" b="1">
                <a:solidFill>
                  <a:srgbClr val="FF7EB6"/>
                </a:solidFill>
                <a:latin typeface="Avenir Next"/>
                <a:ea typeface="Avenir Next"/>
                <a:cs typeface="Avenir Next"/>
              </a:rPr>
              <a:t>D: Datos</a:t>
            </a:r>
          </a:p>
        </p:txBody>
      </p:sp>
      <p:sp>
        <p:nvSpPr>
          <p:cNvPr id="26" name="contenido">
            <a:extLst xmlns:a="http://schemas.openxmlformats.org/drawingml/2006/main">
              <a:ext uri="{FF2B5EF4-FFF2-40B4-BE49-F238E27FC236}">
                <a16:creationId xmlns:a16="http://schemas.microsoft.com/office/drawing/2014/main" id="{5830B356-EEC7-4268-8DBF-336ABB75A9E8}"/>
              </a:ext>
            </a:extLst>
          </p:cNvPr>
          <p:cNvSpPr>
            <a:spLocks xmlns:a="http://schemas.openxmlformats.org/drawingml/2006/main" noGrp="1"/>
          </p:cNvSpPr>
          <p:nvPr/>
        </p:nvSpPr>
        <p:spPr>
          <a:xfrm xmlns:a="http://schemas.openxmlformats.org/drawingml/2006/main">
            <a:off x="3086100" y="3009900"/>
            <a:ext cx="84486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575" b="0">
                <a:solidFill>
                  <a:srgbClr val="FFFFFF"/>
                </a:solidFill>
                <a:latin typeface="Avenir Next"/>
                <a:ea typeface="Avenir Next"/>
                <a:cs typeface="Avenir Next"/>
              </a:defRPr>
            </a:pPr>
            <a:r>
              <a:rPr sz="1575" b="0">
                <a:solidFill>
                  <a:srgbClr val="FFFFFF"/>
                </a:solidFill>
                <a:latin typeface="Avenir Next"/>
                <a:ea typeface="Avenir Next"/>
                <a:cs typeface="Avenir Next"/>
              </a:rPr>
              <a:t>$20 por semana. Mi decisión: Gasto diario 55%, Metas 20%, Yo del futuro 10%, Compartir 5%, Aprender 10%. Cuatro pagos por mes durante 12 meses. Meta: $60, solo con Metas.</a:t>
            </a:r>
          </a:p>
        </p:txBody>
      </p:sp>
      <p:sp>
        <p:nvSpPr>
          <p:cNvPr id="27" name="contenido">
            <a:extLst xmlns:a="http://schemas.openxmlformats.org/drawingml/2006/main">
              <a:ext uri="{FF2B5EF4-FFF2-40B4-BE49-F238E27FC236}">
                <a16:creationId xmlns:a16="http://schemas.microsoft.com/office/drawing/2014/main" id="{04B271E0-201D-46C1-A871-8B0017785873}"/>
              </a:ext>
            </a:extLst>
          </p:cNvPr>
          <p:cNvSpPr>
            <a:spLocks xmlns:a="http://schemas.openxmlformats.org/drawingml/2006/main" noGrp="1"/>
          </p:cNvSpPr>
          <p:nvPr/>
        </p:nvSpPr>
        <p:spPr>
          <a:xfrm xmlns:a="http://schemas.openxmlformats.org/drawingml/2006/main">
            <a:off x="609600" y="4048125"/>
            <a:ext cx="2286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63E7DE"/>
                </a:solidFill>
                <a:latin typeface="Avenir Next"/>
                <a:ea typeface="Avenir Next"/>
                <a:cs typeface="Avenir Next"/>
              </a:defRPr>
            </a:pPr>
            <a:r>
              <a:rPr sz="1650" b="1">
                <a:solidFill>
                  <a:srgbClr val="63E7DE"/>
                </a:solidFill>
                <a:latin typeface="Avenir Next"/>
                <a:ea typeface="Avenir Next"/>
                <a:cs typeface="Avenir Next"/>
              </a:rPr>
              <a:t>I: Indicaciones de formato</a:t>
            </a:r>
          </a:p>
        </p:txBody>
      </p:sp>
      <p:sp>
        <p:nvSpPr>
          <p:cNvPr id="28" name="contenido">
            <a:extLst xmlns:a="http://schemas.openxmlformats.org/drawingml/2006/main">
              <a:ext uri="{FF2B5EF4-FFF2-40B4-BE49-F238E27FC236}">
                <a16:creationId xmlns:a16="http://schemas.microsoft.com/office/drawing/2014/main" id="{EB84C3D8-0A95-412A-94BF-E9DF44BD53F2}"/>
              </a:ext>
            </a:extLst>
          </p:cNvPr>
          <p:cNvSpPr>
            <a:spLocks xmlns:a="http://schemas.openxmlformats.org/drawingml/2006/main" noGrp="1"/>
          </p:cNvSpPr>
          <p:nvPr/>
        </p:nvSpPr>
        <p:spPr>
          <a:xfrm xmlns:a="http://schemas.openxmlformats.org/drawingml/2006/main">
            <a:off x="3086100" y="4048125"/>
            <a:ext cx="84486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575" b="0">
                <a:solidFill>
                  <a:srgbClr val="FFFFFF"/>
                </a:solidFill>
                <a:latin typeface="Avenir Next"/>
                <a:ea typeface="Avenir Next"/>
                <a:cs typeface="Avenir Next"/>
              </a:defRPr>
            </a:pPr>
            <a:r>
              <a:rPr sz="1575" b="0">
                <a:solidFill>
                  <a:srgbClr val="FFFFFF"/>
                </a:solidFill>
                <a:latin typeface="Avenir Next"/>
                <a:ea typeface="Avenir Next"/>
                <a:cs typeface="Avenir Next"/>
              </a:rPr>
              <a:t>Tabla: cuenta, porcentaje, semana, enero a diciembre y año. Fórmulas equivalentes a Excel. Plazo en semanas y pagos enteros. Comparación antes/después y dos comprobaciones.</a:t>
            </a:r>
          </a:p>
        </p:txBody>
      </p:sp>
      <p:sp>
        <p:nvSpPr>
          <p:cNvPr id="29" name="contenido">
            <a:extLst xmlns:a="http://schemas.openxmlformats.org/drawingml/2006/main">
              <a:ext uri="{FF2B5EF4-FFF2-40B4-BE49-F238E27FC236}">
                <a16:creationId xmlns:a16="http://schemas.microsoft.com/office/drawing/2014/main" id="{AA77FBE6-C7DD-4139-B49D-A9FFC9EAF7B3}"/>
              </a:ext>
            </a:extLst>
          </p:cNvPr>
          <p:cNvSpPr>
            <a:spLocks xmlns:a="http://schemas.openxmlformats.org/drawingml/2006/main" noGrp="1"/>
          </p:cNvSpPr>
          <p:nvPr/>
        </p:nvSpPr>
        <p:spPr>
          <a:xfrm xmlns:a="http://schemas.openxmlformats.org/drawingml/2006/main">
            <a:off x="609600" y="4962525"/>
            <a:ext cx="2286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b="1">
                <a:solidFill>
                  <a:srgbClr val="FFD166"/>
                </a:solidFill>
                <a:latin typeface="Avenir Next"/>
                <a:ea typeface="Avenir Next"/>
                <a:cs typeface="Avenir Next"/>
              </a:defRPr>
            </a:pPr>
            <a:r>
              <a:rPr sz="1650" b="1">
                <a:solidFill>
                  <a:srgbClr val="FFD166"/>
                </a:solidFill>
                <a:latin typeface="Avenir Next"/>
                <a:ea typeface="Avenir Next"/>
                <a:cs typeface="Avenir Next"/>
              </a:rPr>
              <a:t>R: Restricciones</a:t>
            </a:r>
          </a:p>
        </p:txBody>
      </p:sp>
      <p:sp>
        <p:nvSpPr>
          <p:cNvPr id="30" name="contenido">
            <a:extLst xmlns:a="http://schemas.openxmlformats.org/drawingml/2006/main">
              <a:ext uri="{FF2B5EF4-FFF2-40B4-BE49-F238E27FC236}">
                <a16:creationId xmlns:a16="http://schemas.microsoft.com/office/drawing/2014/main" id="{979E182C-E78D-4298-9FF7-E6C86BF0343C}"/>
              </a:ext>
            </a:extLst>
          </p:cNvPr>
          <p:cNvSpPr>
            <a:spLocks xmlns:a="http://schemas.openxmlformats.org/drawingml/2006/main" noGrp="1"/>
          </p:cNvSpPr>
          <p:nvPr/>
        </p:nvSpPr>
        <p:spPr>
          <a:xfrm xmlns:a="http://schemas.openxmlformats.org/drawingml/2006/main">
            <a:off x="3086100" y="4962525"/>
            <a:ext cx="84486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575" b="0">
                <a:solidFill>
                  <a:srgbClr val="FFFFFF"/>
                </a:solidFill>
                <a:latin typeface="Avenir Next"/>
                <a:ea typeface="Avenir Next"/>
                <a:cs typeface="Avenir Next"/>
              </a:defRPr>
            </a:pPr>
            <a:r>
              <a:rPr sz="1575" b="0">
                <a:solidFill>
                  <a:srgbClr val="FFFFFF"/>
                </a:solidFill>
                <a:latin typeface="Avenir Next"/>
                <a:ea typeface="Avenir Next"/>
                <a:cs typeface="Avenir Next"/>
              </a:rPr>
              <a:t>Conserva mi reparto y calendario. No añadas ingresos ni rendimientos. Explica las unidades. Si falta un dato, pregúntalo. Yo justifico la prioridad.</a:t>
            </a:r>
          </a:p>
        </p:txBody>
      </p:sp>
    </p:spTree>
    <p:extLst>
      <p:ext uri="{BB962C8B-B14F-4D97-AF65-F5344CB8AC3E}">
        <p14:creationId xmlns:p14="http://schemas.microsoft.com/office/powerpoint/2010/main" val="495155164"/>
      </p:ext>
    </p:extLst>
  </p:cSld>
</p:sld>
</file>

<file path=ppt/slides/slide18.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18/22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PRÁCTICA 2</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El segundo intento en Excel</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67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APLICAR Y EVALUAR   Recalcular y justificar</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67–75   6 min de actividad + 2 min de apoyo</a:t>
            </a:r>
          </a:p>
        </p:txBody>
      </p:sp>
      <p:sp>
        <p:nvSpPr>
          <p:cNvPr id="21" name="contenido">
            <a:extLst xmlns:a="http://schemas.openxmlformats.org/drawingml/2006/main">
              <a:ext uri="{FF2B5EF4-FFF2-40B4-BE49-F238E27FC236}">
                <a16:creationId xmlns:a16="http://schemas.microsoft.com/office/drawing/2014/main" id="{E672CBAE-966D-4D58-BA8B-BA5F1D03068E}"/>
              </a:ext>
            </a:extLst>
          </p:cNvPr>
          <p:cNvSpPr>
            <a:spLocks xmlns:a="http://schemas.openxmlformats.org/drawingml/2006/main" noGrp="1"/>
          </p:cNvSpPr>
          <p:nvPr/>
        </p:nvSpPr>
        <p:spPr>
          <a:xfrm xmlns:a="http://schemas.openxmlformats.org/drawingml/2006/main">
            <a:off x="685800" y="1981200"/>
            <a:ext cx="10668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b="1">
                <a:solidFill>
                  <a:srgbClr val="FFD166"/>
                </a:solidFill>
                <a:latin typeface="Avenir Next"/>
                <a:ea typeface="Avenir Next"/>
                <a:cs typeface="Avenir Next"/>
              </a:defRPr>
            </a:pPr>
            <a:r>
              <a:rPr sz="2175" b="1">
                <a:solidFill>
                  <a:srgbClr val="FFD166"/>
                </a:solidFill>
                <a:latin typeface="Avenir Next"/>
                <a:ea typeface="Avenir Next"/>
                <a:cs typeface="Avenir Next"/>
              </a:rPr>
              <a:t>1. En otra copia: D6 = $20 y tu distribución de 100%.</a:t>
            </a:r>
          </a:p>
        </p:txBody>
      </p:sp>
      <p:sp>
        <p:nvSpPr>
          <p:cNvPr id="22" name="contenido">
            <a:extLst xmlns:a="http://schemas.openxmlformats.org/drawingml/2006/main">
              <a:ext uri="{FF2B5EF4-FFF2-40B4-BE49-F238E27FC236}">
                <a16:creationId xmlns:a16="http://schemas.microsoft.com/office/drawing/2014/main" id="{8CC2F6D0-46F6-4612-981E-9EBBDCDE056C}"/>
              </a:ext>
            </a:extLst>
          </p:cNvPr>
          <p:cNvSpPr>
            <a:spLocks xmlns:a="http://schemas.openxmlformats.org/drawingml/2006/main" noGrp="1"/>
          </p:cNvSpPr>
          <p:nvPr/>
        </p:nvSpPr>
        <p:spPr>
          <a:xfrm xmlns:a="http://schemas.openxmlformats.org/drawingml/2006/main">
            <a:off x="685800" y="2847975"/>
            <a:ext cx="10668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b="0">
                <a:solidFill>
                  <a:srgbClr val="FFFFFF"/>
                </a:solidFill>
                <a:latin typeface="Avenir Next"/>
                <a:ea typeface="Avenir Next"/>
                <a:cs typeface="Avenir Next"/>
              </a:defRPr>
            </a:pPr>
            <a:r>
              <a:rPr sz="2175" b="0">
                <a:solidFill>
                  <a:srgbClr val="FFFFFF"/>
                </a:solidFill>
                <a:latin typeface="Avenir Next"/>
                <a:ea typeface="Avenir Next"/>
                <a:cs typeface="Avenir Next"/>
              </a:rPr>
              <a:t>2. Recalcula semana, los 12 meses y año con fórmulas.</a:t>
            </a:r>
          </a:p>
        </p:txBody>
      </p:sp>
      <p:sp>
        <p:nvSpPr>
          <p:cNvPr id="23" name="contenido">
            <a:extLst xmlns:a="http://schemas.openxmlformats.org/drawingml/2006/main">
              <a:ext uri="{FF2B5EF4-FFF2-40B4-BE49-F238E27FC236}">
                <a16:creationId xmlns:a16="http://schemas.microsoft.com/office/drawing/2014/main" id="{DB28E744-60B8-4BEF-B806-5A16A2752692}"/>
              </a:ext>
            </a:extLst>
          </p:cNvPr>
          <p:cNvSpPr>
            <a:spLocks xmlns:a="http://schemas.openxmlformats.org/drawingml/2006/main" noGrp="1"/>
          </p:cNvSpPr>
          <p:nvPr/>
        </p:nvSpPr>
        <p:spPr>
          <a:xfrm xmlns:a="http://schemas.openxmlformats.org/drawingml/2006/main">
            <a:off x="685800" y="3714750"/>
            <a:ext cx="10668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b="0">
                <a:solidFill>
                  <a:srgbClr val="FFFFFF"/>
                </a:solidFill>
                <a:latin typeface="Avenir Next"/>
                <a:ea typeface="Avenir Next"/>
                <a:cs typeface="Avenir Next"/>
              </a:defRPr>
            </a:pPr>
            <a:r>
              <a:rPr sz="2175" b="0">
                <a:solidFill>
                  <a:srgbClr val="FFFFFF"/>
                </a:solidFill>
                <a:latin typeface="Avenir Next"/>
                <a:ea typeface="Avenir Next"/>
                <a:cs typeface="Avenir Next"/>
              </a:rPr>
              <a:t>3. Usa E22 para el costo y verifica E23 en semanas.</a:t>
            </a:r>
          </a:p>
        </p:txBody>
      </p:sp>
      <p:sp>
        <p:nvSpPr>
          <p:cNvPr id="24" name="contenido">
            <a:extLst xmlns:a="http://schemas.openxmlformats.org/drawingml/2006/main">
              <a:ext uri="{FF2B5EF4-FFF2-40B4-BE49-F238E27FC236}">
                <a16:creationId xmlns:a16="http://schemas.microsoft.com/office/drawing/2014/main" id="{41143AA0-AEA1-423C-A3E1-198F0BD75111}"/>
              </a:ext>
            </a:extLst>
          </p:cNvPr>
          <p:cNvSpPr>
            <a:spLocks xmlns:a="http://schemas.openxmlformats.org/drawingml/2006/main" noGrp="1"/>
          </p:cNvSpPr>
          <p:nvPr/>
        </p:nvSpPr>
        <p:spPr>
          <a:xfrm xmlns:a="http://schemas.openxmlformats.org/drawingml/2006/main">
            <a:off x="685800" y="4581525"/>
            <a:ext cx="106680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b="0">
                <a:solidFill>
                  <a:srgbClr val="FFFFFF"/>
                </a:solidFill>
                <a:latin typeface="Avenir Next"/>
                <a:ea typeface="Avenir Next"/>
                <a:cs typeface="Avenir Next"/>
              </a:defRPr>
            </a:pPr>
            <a:r>
              <a:rPr sz="2175" b="0">
                <a:solidFill>
                  <a:srgbClr val="FFFFFF"/>
                </a:solidFill>
                <a:latin typeface="Avenir Next"/>
                <a:ea typeface="Avenir Next"/>
                <a:cs typeface="Avenir Next"/>
              </a:rPr>
              <a:t>4. Contrasta la IA con dos operaciones y guarda la mejora.</a:t>
            </a:r>
          </a:p>
        </p:txBody>
      </p:sp>
      <p:sp>
        <p:nvSpPr>
          <p:cNvPr id="25" name="contenido">
            <a:extLst xmlns:a="http://schemas.openxmlformats.org/drawingml/2006/main">
              <a:ext uri="{FF2B5EF4-FFF2-40B4-BE49-F238E27FC236}">
                <a16:creationId xmlns:a16="http://schemas.microsoft.com/office/drawing/2014/main" id="{186E5735-6947-4A99-A1BB-9FFD91810D18}"/>
              </a:ext>
            </a:extLst>
          </p:cNvPr>
          <p:cNvSpPr>
            <a:spLocks xmlns:a="http://schemas.openxmlformats.org/drawingml/2006/main" noGrp="1"/>
          </p:cNvSpPr>
          <p:nvPr/>
        </p:nvSpPr>
        <p:spPr>
          <a:xfrm xmlns:a="http://schemas.openxmlformats.org/drawingml/2006/main">
            <a:off x="685800" y="5695950"/>
            <a:ext cx="10572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950" b="1">
                <a:solidFill>
                  <a:srgbClr val="63E7DE"/>
                </a:solidFill>
                <a:latin typeface="Avenir Next"/>
                <a:ea typeface="Avenir Next"/>
                <a:cs typeface="Avenir Next"/>
              </a:defRPr>
            </a:pPr>
            <a:r>
              <a:rPr sz="1950" b="1">
                <a:solidFill>
                  <a:srgbClr val="63E7DE"/>
                </a:solidFill>
                <a:latin typeface="Avenir Next"/>
                <a:ea typeface="Avenir Next"/>
                <a:cs typeface="Avenir Next"/>
              </a:rPr>
              <a:t>Min 72: explica una fórmula y el efecto de tu decisión sin IA.</a:t>
            </a:r>
          </a:p>
        </p:txBody>
      </p:sp>
    </p:spTree>
    <p:extLst>
      <p:ext uri="{BB962C8B-B14F-4D97-AF65-F5344CB8AC3E}">
        <p14:creationId xmlns:p14="http://schemas.microsoft.com/office/powerpoint/2010/main" val="495155164"/>
      </p:ext>
    </p:extLst>
  </p:cSld>
</p:sld>
</file>

<file path=ppt/slides/slide19.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19/22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COMPROBACIÓN FINAL</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La mejora del ejemplo A</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75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EVALUAR   Explicar con evidencia</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75–78   3 min de actividad + 0 min de apoyo</a:t>
            </a:r>
          </a:p>
        </p:txBody>
      </p:sp>
      <p:graphicFrame>
        <p:nvGraphicFramePr>
          <p:cNvPr id="33" name="Tabla 32">
            <a:extLst xmlns:a="http://schemas.openxmlformats.org/drawingml/2006/main">
              <a:ext uri="{FF2B5EF4-FFF2-40B4-BE49-F238E27FC236}">
                <a16:creationId xmlns:a16="http://schemas.microsoft.com/office/drawing/2014/main" id="{BFE35B81-DE44-430A-B061-11CC2B63145C}"/>
              </a:ext>
            </a:extLst>
          </p:cNvPr>
          <p:cNvGraphicFramePr/>
          <p:nvPr/>
        </p:nvGraphicFramePr>
        <p:xfrm>
          <a:off xmlns:a="http://schemas.openxmlformats.org/drawingml/2006/main" x="628650" y="1914525"/>
          <a:ext xmlns:a="http://schemas.openxmlformats.org/drawingml/2006/main" cx="10934700" cy="3333750"/>
        </p:xfrm>
        <a:graphic xmlns:a="http://schemas.openxmlformats.org/drawingml/2006/main">
          <a:graphicData uri="http://schemas.openxmlformats.org/drawingml/2006/table">
            <a:tbl>
              <a:tblPr/>
              <a:tblGrid>
                <a:gridCol w="3333750"/>
                <a:gridCol w="1428750"/>
                <a:gridCol w="2000250"/>
                <a:gridCol w="2000250"/>
                <a:gridCol w="2171700"/>
              </a:tblGrid>
              <a:tr h="476250">
                <a:tc>
                  <a:txBody>
                    <a:bodyPr/>
                    <a:lstStyle/>
                    <a:p>
                      <a:pPr algn="l">
                        <a:buNone/>
                      </a:pPr>
                      <a:r>
                        <a:rPr sz="1875" b="1">
                          <a:solidFill>
                            <a:srgbClr val="63E7DE"/>
                          </a:solidFill>
                          <a:latin typeface="Avenir Next"/>
                          <a:ea typeface="Avenir Next"/>
                          <a:cs typeface="Avenir Next"/>
                        </a:rPr>
                        <a:t>Cuenta</a:t>
                      </a:r>
                    </a:p>
                  </a:txBody>
                  <a:tcPr marL="114300" marR="114300" marT="47625" marB="47625" anchor="ctr">
                    <a:solidFill>
                      <a:srgbClr val="4B218D"/>
                    </a:solidFill>
                  </a:tcPr>
                </a:tc>
                <a:tc>
                  <a:txBody>
                    <a:bodyPr/>
                    <a:lstStyle/>
                    <a:p>
                      <a:pPr algn="l">
                        <a:buNone/>
                      </a:pPr>
                      <a:r>
                        <a:rPr sz="1875" b="1">
                          <a:solidFill>
                            <a:srgbClr val="63E7DE"/>
                          </a:solidFill>
                          <a:latin typeface="Avenir Next"/>
                          <a:ea typeface="Avenir Next"/>
                          <a:cs typeface="Avenir Next"/>
                        </a:rPr>
                        <a:t>%</a:t>
                      </a:r>
                    </a:p>
                  </a:txBody>
                  <a:tcPr marL="114300" marR="114300" marT="47625" marB="47625" anchor="ctr">
                    <a:solidFill>
                      <a:srgbClr val="4B218D"/>
                    </a:solidFill>
                  </a:tcPr>
                </a:tc>
                <a:tc>
                  <a:txBody>
                    <a:bodyPr/>
                    <a:lstStyle/>
                    <a:p>
                      <a:pPr algn="l">
                        <a:buNone/>
                      </a:pPr>
                      <a:r>
                        <a:rPr sz="1875" b="1">
                          <a:solidFill>
                            <a:srgbClr val="63E7DE"/>
                          </a:solidFill>
                          <a:latin typeface="Avenir Next"/>
                          <a:ea typeface="Avenir Next"/>
                          <a:cs typeface="Avenir Next"/>
                        </a:rPr>
                        <a:t>Semana</a:t>
                      </a:r>
                    </a:p>
                  </a:txBody>
                  <a:tcPr marL="114300" marR="114300" marT="47625" marB="47625" anchor="ctr">
                    <a:solidFill>
                      <a:srgbClr val="4B218D"/>
                    </a:solidFill>
                  </a:tcPr>
                </a:tc>
                <a:tc>
                  <a:txBody>
                    <a:bodyPr/>
                    <a:lstStyle/>
                    <a:p>
                      <a:pPr algn="l">
                        <a:buNone/>
                      </a:pPr>
                      <a:r>
                        <a:rPr sz="1875" b="1">
                          <a:solidFill>
                            <a:srgbClr val="63E7DE"/>
                          </a:solidFill>
                          <a:latin typeface="Avenir Next"/>
                          <a:ea typeface="Avenir Next"/>
                          <a:cs typeface="Avenir Next"/>
                        </a:rPr>
                        <a:t>Mes</a:t>
                      </a:r>
                    </a:p>
                  </a:txBody>
                  <a:tcPr marL="114300" marR="114300" marT="47625" marB="47625" anchor="ctr">
                    <a:solidFill>
                      <a:srgbClr val="4B218D"/>
                    </a:solidFill>
                  </a:tcPr>
                </a:tc>
                <a:tc>
                  <a:txBody>
                    <a:bodyPr/>
                    <a:lstStyle/>
                    <a:p>
                      <a:pPr algn="l">
                        <a:buNone/>
                      </a:pPr>
                      <a:r>
                        <a:rPr sz="1875" b="1">
                          <a:solidFill>
                            <a:srgbClr val="63E7DE"/>
                          </a:solidFill>
                          <a:latin typeface="Avenir Next"/>
                          <a:ea typeface="Avenir Next"/>
                          <a:cs typeface="Avenir Next"/>
                        </a:rPr>
                        <a:t>Año</a:t>
                      </a:r>
                    </a:p>
                  </a:txBody>
                  <a:tcPr marL="114300" marR="114300" marT="47625" marB="47625" anchor="ctr">
                    <a:solidFill>
                      <a:srgbClr val="4B218D"/>
                    </a:solidFill>
                  </a:tcPr>
                </a:tc>
              </a:tr>
              <a:tr h="476250">
                <a:tc>
                  <a:txBody>
                    <a:bodyPr/>
                    <a:lstStyle/>
                    <a:p>
                      <a:pPr algn="l">
                        <a:buNone/>
                      </a:pPr>
                      <a:r>
                        <a:rPr sz="1875">
                          <a:solidFill>
                            <a:srgbClr val="FFFFFF"/>
                          </a:solidFill>
                          <a:latin typeface="Avenir Next"/>
                          <a:ea typeface="Avenir Next"/>
                          <a:cs typeface="Avenir Next"/>
                        </a:rPr>
                        <a:t>Gasto diario</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55%</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$11</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$44</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$528</a:t>
                      </a:r>
                    </a:p>
                  </a:txBody>
                  <a:tcPr marL="114300" marR="114300" marT="47625" marB="47625" anchor="ctr">
                    <a:solidFill>
                      <a:srgbClr val="27104E"/>
                    </a:solidFill>
                  </a:tcPr>
                </a:tc>
              </a:tr>
              <a:tr h="476250">
                <a:tc>
                  <a:txBody>
                    <a:bodyPr/>
                    <a:lstStyle/>
                    <a:p>
                      <a:pPr algn="l">
                        <a:buNone/>
                      </a:pPr>
                      <a:r>
                        <a:rPr sz="1875">
                          <a:solidFill>
                            <a:srgbClr val="FFFFFF"/>
                          </a:solidFill>
                          <a:latin typeface="Avenir Next"/>
                          <a:ea typeface="Avenir Next"/>
                          <a:cs typeface="Avenir Next"/>
                        </a:rPr>
                        <a:t>Metas</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20%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$4</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$16</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$192</a:t>
                      </a:r>
                    </a:p>
                  </a:txBody>
                  <a:tcPr marL="114300" marR="114300" marT="47625" marB="47625" anchor="ctr">
                    <a:solidFill>
                      <a:srgbClr val="27104E"/>
                    </a:solidFill>
                  </a:tcPr>
                </a:tc>
              </a:tr>
              <a:tr h="476250">
                <a:tc>
                  <a:txBody>
                    <a:bodyPr/>
                    <a:lstStyle/>
                    <a:p>
                      <a:pPr algn="l">
                        <a:buNone/>
                      </a:pPr>
                      <a:r>
                        <a:rPr sz="1875">
                          <a:solidFill>
                            <a:srgbClr val="FFFFFF"/>
                          </a:solidFill>
                          <a:latin typeface="Avenir Next"/>
                          <a:ea typeface="Avenir Next"/>
                          <a:cs typeface="Avenir Next"/>
                        </a:rPr>
                        <a:t>Yo del futuro</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$2</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$8</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$96</a:t>
                      </a:r>
                    </a:p>
                  </a:txBody>
                  <a:tcPr marL="114300" marR="114300" marT="47625" marB="47625" anchor="ctr">
                    <a:solidFill>
                      <a:srgbClr val="27104E"/>
                    </a:solidFill>
                  </a:tcPr>
                </a:tc>
              </a:tr>
              <a:tr h="476250">
                <a:tc>
                  <a:txBody>
                    <a:bodyPr/>
                    <a:lstStyle/>
                    <a:p>
                      <a:pPr algn="l">
                        <a:buNone/>
                      </a:pPr>
                      <a:r>
                        <a:rPr sz="1875">
                          <a:solidFill>
                            <a:srgbClr val="FFFFFF"/>
                          </a:solidFill>
                          <a:latin typeface="Avenir Next"/>
                          <a:ea typeface="Avenir Next"/>
                          <a:cs typeface="Avenir Next"/>
                        </a:rPr>
                        <a:t>Compartir</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5%</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$4</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$48</a:t>
                      </a:r>
                    </a:p>
                  </a:txBody>
                  <a:tcPr marL="114300" marR="114300" marT="47625" marB="47625" anchor="ctr">
                    <a:solidFill>
                      <a:srgbClr val="27104E"/>
                    </a:solidFill>
                  </a:tcPr>
                </a:tc>
              </a:tr>
              <a:tr h="476250">
                <a:tc>
                  <a:txBody>
                    <a:bodyPr/>
                    <a:lstStyle/>
                    <a:p>
                      <a:pPr algn="l">
                        <a:buNone/>
                      </a:pPr>
                      <a:r>
                        <a:rPr sz="1875">
                          <a:solidFill>
                            <a:srgbClr val="FFFFFF"/>
                          </a:solidFill>
                          <a:latin typeface="Avenir Next"/>
                          <a:ea typeface="Avenir Next"/>
                          <a:cs typeface="Avenir Next"/>
                        </a:rPr>
                        <a:t>Aprender</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10%</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$2</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$8</a:t>
                      </a:r>
                    </a:p>
                  </a:txBody>
                  <a:tcPr marL="114300" marR="114300" marT="47625" marB="47625" anchor="ctr">
                    <a:solidFill>
                      <a:srgbClr val="27104E"/>
                    </a:solidFill>
                  </a:tcPr>
                </a:tc>
                <a:tc>
                  <a:txBody>
                    <a:bodyPr/>
                    <a:lstStyle/>
                    <a:p>
                      <a:pPr algn="l">
                        <a:buNone/>
                      </a:pPr>
                      <a:r>
                        <a:rPr sz="1875">
                          <a:solidFill>
                            <a:srgbClr val="FFFFFF"/>
                          </a:solidFill>
                          <a:latin typeface="Avenir Next"/>
                          <a:ea typeface="Avenir Next"/>
                          <a:cs typeface="Avenir Next"/>
                        </a:rPr>
                        <a:t>$96</a:t>
                      </a:r>
                    </a:p>
                  </a:txBody>
                  <a:tcPr marL="114300" marR="114300" marT="47625" marB="47625" anchor="ctr">
                    <a:solidFill>
                      <a:srgbClr val="27104E"/>
                    </a:solidFill>
                  </a:tcPr>
                </a:tc>
              </a:tr>
              <a:tr h="476250">
                <a:tc>
                  <a:txBody>
                    <a:bodyPr/>
                    <a:lstStyle/>
                    <a:p>
                      <a:pPr algn="l">
                        <a:buNone/>
                      </a:pPr>
                      <a:r>
                        <a:rPr sz="1875" b="1">
                          <a:solidFill>
                            <a:srgbClr val="FFD166"/>
                          </a:solidFill>
                          <a:latin typeface="Avenir Next"/>
                          <a:ea typeface="Avenir Next"/>
                          <a:cs typeface="Avenir Next"/>
                        </a:rPr>
                        <a:t>TOTAL</a:t>
                      </a:r>
                    </a:p>
                  </a:txBody>
                  <a:tcPr marL="114300" marR="114300" marT="47625" marB="47625" anchor="ctr">
                    <a:solidFill>
                      <a:srgbClr val="4B218D"/>
                    </a:solidFill>
                  </a:tcPr>
                </a:tc>
                <a:tc>
                  <a:txBody>
                    <a:bodyPr/>
                    <a:lstStyle/>
                    <a:p>
                      <a:pPr algn="l">
                        <a:buNone/>
                      </a:pPr>
                      <a:r>
                        <a:rPr sz="1875" b="1">
                          <a:solidFill>
                            <a:srgbClr val="FFD166"/>
                          </a:solidFill>
                          <a:latin typeface="Avenir Next"/>
                          <a:ea typeface="Avenir Next"/>
                          <a:cs typeface="Avenir Next"/>
                        </a:rPr>
                        <a:t>100%</a:t>
                      </a:r>
                    </a:p>
                  </a:txBody>
                  <a:tcPr marL="114300" marR="114300" marT="47625" marB="47625" anchor="ctr">
                    <a:solidFill>
                      <a:srgbClr val="4B218D"/>
                    </a:solidFill>
                  </a:tcPr>
                </a:tc>
                <a:tc>
                  <a:txBody>
                    <a:bodyPr/>
                    <a:lstStyle/>
                    <a:p>
                      <a:pPr algn="l">
                        <a:buNone/>
                      </a:pPr>
                      <a:r>
                        <a:rPr sz="1875" b="1">
                          <a:solidFill>
                            <a:srgbClr val="FFD166"/>
                          </a:solidFill>
                          <a:latin typeface="Avenir Next"/>
                          <a:ea typeface="Avenir Next"/>
                          <a:cs typeface="Avenir Next"/>
                        </a:rPr>
                        <a:t>$20</a:t>
                      </a:r>
                    </a:p>
                  </a:txBody>
                  <a:tcPr marL="114300" marR="114300" marT="47625" marB="47625" anchor="ctr">
                    <a:solidFill>
                      <a:srgbClr val="4B218D"/>
                    </a:solidFill>
                  </a:tcPr>
                </a:tc>
                <a:tc>
                  <a:txBody>
                    <a:bodyPr/>
                    <a:lstStyle/>
                    <a:p>
                      <a:pPr algn="l">
                        <a:buNone/>
                      </a:pPr>
                      <a:r>
                        <a:rPr sz="1875" b="1">
                          <a:solidFill>
                            <a:srgbClr val="FFD166"/>
                          </a:solidFill>
                          <a:latin typeface="Avenir Next"/>
                          <a:ea typeface="Avenir Next"/>
                          <a:cs typeface="Avenir Next"/>
                        </a:rPr>
                        <a:t>$80</a:t>
                      </a:r>
                    </a:p>
                  </a:txBody>
                  <a:tcPr marL="114300" marR="114300" marT="47625" marB="47625" anchor="ctr">
                    <a:solidFill>
                      <a:srgbClr val="4B218D"/>
                    </a:solidFill>
                  </a:tcPr>
                </a:tc>
                <a:tc>
                  <a:txBody>
                    <a:bodyPr/>
                    <a:lstStyle/>
                    <a:p>
                      <a:pPr algn="l">
                        <a:buNone/>
                      </a:pPr>
                      <a:r>
                        <a:rPr sz="1875" b="1">
                          <a:solidFill>
                            <a:srgbClr val="FFD166"/>
                          </a:solidFill>
                          <a:latin typeface="Avenir Next"/>
                          <a:ea typeface="Avenir Next"/>
                          <a:cs typeface="Avenir Next"/>
                        </a:rPr>
                        <a:t>$960</a:t>
                      </a:r>
                    </a:p>
                  </a:txBody>
                  <a:tcPr marL="114300" marR="114300" marT="47625" marB="47625" anchor="ctr">
                    <a:solidFill>
                      <a:srgbClr val="4B218D"/>
                    </a:solidFill>
                  </a:tcPr>
                </a:tc>
              </a:tr>
            </a:tbl>
          </a:graphicData>
        </a:graphic>
      </p:graphicFrame>
      <p:sp>
        <p:nvSpPr>
          <p:cNvPr id="22" name="contenido">
            <a:extLst xmlns:a="http://schemas.openxmlformats.org/drawingml/2006/main">
              <a:ext uri="{FF2B5EF4-FFF2-40B4-BE49-F238E27FC236}">
                <a16:creationId xmlns:a16="http://schemas.microsoft.com/office/drawing/2014/main" id="{A8996E34-9AEC-4623-9C6D-7A34CA0E8E05}"/>
              </a:ext>
            </a:extLst>
          </p:cNvPr>
          <p:cNvSpPr>
            <a:spLocks xmlns:a="http://schemas.openxmlformats.org/drawingml/2006/main" noGrp="1"/>
          </p:cNvSpPr>
          <p:nvPr/>
        </p:nvSpPr>
        <p:spPr>
          <a:xfrm xmlns:a="http://schemas.openxmlformats.org/drawingml/2006/main">
            <a:off x="685800" y="5572125"/>
            <a:ext cx="10572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b="0">
                <a:solidFill>
                  <a:srgbClr val="63E7DE"/>
                </a:solidFill>
                <a:latin typeface="Avenir Next"/>
                <a:ea typeface="Avenir Next"/>
                <a:cs typeface="Avenir Next"/>
              </a:defRPr>
            </a:pPr>
            <a:r>
              <a:rPr sz="1875" b="0">
                <a:solidFill>
                  <a:srgbClr val="63E7DE"/>
                </a:solidFill>
                <a:latin typeface="Avenir Next"/>
                <a:ea typeface="Avenir Next"/>
                <a:cs typeface="Avenir Next"/>
              </a:rPr>
              <a:t>Meta de $60: 15 semanas. Comprobación: 15 × $4 = $60.</a:t>
            </a:r>
          </a:p>
          <a:p xmlns:a="http://schemas.openxmlformats.org/drawingml/2006/main">
            <a:pPr>
              <a:buNone/>
              <a:defRPr sz="1875" b="0">
                <a:solidFill>
                  <a:srgbClr val="63E7DE"/>
                </a:solidFill>
                <a:latin typeface="Avenir Next"/>
                <a:ea typeface="Avenir Next"/>
                <a:cs typeface="Avenir Next"/>
              </a:defRPr>
            </a:pPr>
            <a:r>
              <a:rPr sz="1875" b="0">
                <a:solidFill>
                  <a:srgbClr val="63E7DE"/>
                </a:solidFill>
                <a:latin typeface="Avenir Next"/>
                <a:ea typeface="Avenir Next"/>
                <a:cs typeface="Avenir Next"/>
              </a:rPr>
              <a:t>Ejemplo A calculado. Tu reparto puede producir otro plazo.</a:t>
            </a:r>
          </a:p>
        </p:txBody>
      </p:sp>
    </p:spTree>
    <p:extLst>
      <p:ext uri="{BB962C8B-B14F-4D97-AF65-F5344CB8AC3E}">
        <p14:creationId xmlns:p14="http://schemas.microsoft.com/office/powerpoint/2010/main" val="495155164"/>
      </p:ext>
    </p:extLst>
  </p:cSld>
</p:sld>
</file>

<file path=ppt/slides/slide20.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20/22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CIERRE Y ENTREGA</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La evidencia en Talon Academy</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78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EVALUAR   Documentar el proceso</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78–84   5 min de actividad + 1 min de apoyo</a:t>
            </a:r>
          </a:p>
        </p:txBody>
      </p:sp>
      <p:sp>
        <p:nvSpPr>
          <p:cNvPr id="21" name="contenido">
            <a:extLst xmlns:a="http://schemas.openxmlformats.org/drawingml/2006/main">
              <a:ext uri="{FF2B5EF4-FFF2-40B4-BE49-F238E27FC236}">
                <a16:creationId xmlns:a16="http://schemas.microsoft.com/office/drawing/2014/main" id="{8B242C0D-D96F-4F03-85F1-A9573273D069}"/>
              </a:ext>
            </a:extLst>
          </p:cNvPr>
          <p:cNvSpPr>
            <a:spLocks xmlns:a="http://schemas.openxmlformats.org/drawingml/2006/main" noGrp="1"/>
          </p:cNvSpPr>
          <p:nvPr/>
        </p:nvSpPr>
        <p:spPr>
          <a:xfrm xmlns:a="http://schemas.openxmlformats.org/drawingml/2006/main">
            <a:off x="685800" y="1933575"/>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475" b="1">
                <a:solidFill>
                  <a:srgbClr val="FFD166"/>
                </a:solidFill>
                <a:latin typeface="Avenir Next"/>
                <a:ea typeface="Avenir Next"/>
                <a:cs typeface="Avenir Next"/>
              </a:defRPr>
            </a:pPr>
            <a:r>
              <a:rPr sz="2475" b="1">
                <a:solidFill>
                  <a:srgbClr val="FFD166"/>
                </a:solidFill>
                <a:latin typeface="Avenir Next"/>
                <a:ea typeface="Avenir Next"/>
                <a:cs typeface="Avenir Next"/>
              </a:rPr>
              <a:t>Proyecto personal de 12 meses con fórmulas</a:t>
            </a:r>
          </a:p>
          <a:p xmlns:a="http://schemas.openxmlformats.org/drawingml/2006/main">
            <a:pPr>
              <a:buNone/>
              <a:defRPr sz="2475" b="1">
                <a:solidFill>
                  <a:srgbClr val="FFD166"/>
                </a:solidFill>
                <a:latin typeface="Avenir Next"/>
                <a:ea typeface="Avenir Next"/>
                <a:cs typeface="Avenir Next"/>
              </a:defRPr>
            </a:pPr>
            <a:r>
              <a:rPr sz="2475" b="1">
                <a:solidFill>
                  <a:srgbClr val="FFD166"/>
                </a:solidFill>
                <a:latin typeface="Avenir Next"/>
                <a:ea typeface="Avenir Next"/>
                <a:cs typeface="Avenir Next"/>
              </a:rPr>
              <a:t>Meta, motivo, costo y plazo en semanas</a:t>
            </a:r>
          </a:p>
        </p:txBody>
      </p:sp>
      <p:sp>
        <p:nvSpPr>
          <p:cNvPr id="22" name="contenido">
            <a:extLst xmlns:a="http://schemas.openxmlformats.org/drawingml/2006/main">
              <a:ext uri="{FF2B5EF4-FFF2-40B4-BE49-F238E27FC236}">
                <a16:creationId xmlns:a16="http://schemas.microsoft.com/office/drawing/2014/main" id="{F37DB918-377A-4E09-8EC0-E2F3F32873C0}"/>
              </a:ext>
            </a:extLst>
          </p:cNvPr>
          <p:cNvSpPr>
            <a:spLocks xmlns:a="http://schemas.openxmlformats.org/drawingml/2006/main" noGrp="1"/>
          </p:cNvSpPr>
          <p:nvPr/>
        </p:nvSpPr>
        <p:spPr>
          <a:xfrm xmlns:a="http://schemas.openxmlformats.org/drawingml/2006/main">
            <a:off x="685800" y="3343275"/>
            <a:ext cx="105727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250" b="0">
                <a:solidFill>
                  <a:srgbClr val="FFFFFF"/>
                </a:solidFill>
                <a:latin typeface="Avenir Next"/>
                <a:ea typeface="Avenir Next"/>
                <a:cs typeface="Avenir Next"/>
              </a:defRPr>
            </a:pPr>
            <a:r>
              <a:rPr sz="2250" b="0">
                <a:solidFill>
                  <a:srgbClr val="FFFFFF"/>
                </a:solidFill>
                <a:latin typeface="Avenir Next"/>
                <a:ea typeface="Avenir Next"/>
                <a:cs typeface="Avenir Next"/>
              </a:rPr>
              <a:t>Prompt inicial y mejorado con sus resultados</a:t>
            </a:r>
          </a:p>
          <a:p xmlns:a="http://schemas.openxmlformats.org/drawingml/2006/main">
            <a:pPr>
              <a:buNone/>
              <a:defRPr sz="2250" b="0">
                <a:solidFill>
                  <a:srgbClr val="FFFFFF"/>
                </a:solidFill>
                <a:latin typeface="Avenir Next"/>
                <a:ea typeface="Avenir Next"/>
                <a:cs typeface="Avenir Next"/>
              </a:defRPr>
            </a:pPr>
            <a:r>
              <a:rPr sz="2250" b="0">
                <a:solidFill>
                  <a:srgbClr val="FFFFFF"/>
                </a:solidFill>
                <a:latin typeface="Avenir Next"/>
                <a:ea typeface="Avenir Next"/>
                <a:cs typeface="Avenir Next"/>
              </a:rPr>
              <a:t>Dos comprobaciones independientes</a:t>
            </a:r>
          </a:p>
          <a:p xmlns:a="http://schemas.openxmlformats.org/drawingml/2006/main">
            <a:pPr>
              <a:buNone/>
              <a:defRPr sz="2250" b="0">
                <a:solidFill>
                  <a:srgbClr val="FFFFFF"/>
                </a:solidFill>
                <a:latin typeface="Avenir Next"/>
                <a:ea typeface="Avenir Next"/>
                <a:cs typeface="Avenir Next"/>
              </a:defRPr>
            </a:pPr>
            <a:r>
              <a:rPr sz="2250" b="0">
                <a:solidFill>
                  <a:srgbClr val="FFFFFF"/>
                </a:solidFill>
                <a:latin typeface="Avenir Next"/>
                <a:ea typeface="Avenir Next"/>
                <a:cs typeface="Avenir Next"/>
              </a:rPr>
              <a:t>Corrección, razón y reflexión emocional</a:t>
            </a:r>
          </a:p>
        </p:txBody>
      </p:sp>
      <p:sp>
        <p:nvSpPr>
          <p:cNvPr id="23" name="contenido">
            <a:extLst xmlns:a="http://schemas.openxmlformats.org/drawingml/2006/main">
              <a:ext uri="{FF2B5EF4-FFF2-40B4-BE49-F238E27FC236}">
                <a16:creationId xmlns:a16="http://schemas.microsoft.com/office/drawing/2014/main" id="{1A3F026F-C718-450E-842C-1ECF7E5CBF3E}"/>
              </a:ext>
            </a:extLst>
          </p:cNvPr>
          <p:cNvSpPr>
            <a:spLocks xmlns:a="http://schemas.openxmlformats.org/drawingml/2006/main" noGrp="1"/>
          </p:cNvSpPr>
          <p:nvPr/>
        </p:nvSpPr>
        <p:spPr>
          <a:xfrm xmlns:a="http://schemas.openxmlformats.org/drawingml/2006/main">
            <a:off x="685800" y="5553075"/>
            <a:ext cx="10572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950" b="1">
                <a:solidFill>
                  <a:srgbClr val="63E7DE"/>
                </a:solidFill>
                <a:latin typeface="Avenir Next"/>
                <a:ea typeface="Avenir Next"/>
                <a:cs typeface="Avenir Next"/>
              </a:defRPr>
            </a:pPr>
            <a:r>
              <a:rPr sz="1950" b="1">
                <a:solidFill>
                  <a:srgbClr val="63E7DE"/>
                </a:solidFill>
                <a:latin typeface="Avenir Next"/>
                <a:ea typeface="Avenir Next"/>
                <a:cs typeface="Avenir Next"/>
                <a:hlinkClick xmlns:r="http://schemas.openxmlformats.org/officeDocument/2006/relationships" r:id="R90cb8d92703e4d5c"/>
              </a:rPr>
              <a:t>talonacademy.perladigital.net</a:t>
            </a:r>
          </a:p>
        </p:txBody>
      </p:sp>
    </p:spTree>
    <p:extLst>
      <p:ext uri="{BB962C8B-B14F-4D97-AF65-F5344CB8AC3E}">
        <p14:creationId xmlns:p14="http://schemas.microsoft.com/office/powerpoint/2010/main" val="495155164"/>
      </p:ext>
    </p:extLst>
  </p:cSld>
</p:sld>
</file>

<file path=ppt/slides/slide21.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21/22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EVALUACIÓN</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Criterios y reflexión de cierre</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84 / 90 min</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EVALUAR   Defender una decisión</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Min 84–90   4 min de actividad + 2 min de apoyo</a:t>
            </a:r>
          </a:p>
        </p:txBody>
      </p:sp>
      <p:sp>
        <p:nvSpPr>
          <p:cNvPr id="21" name="contenido">
            <a:extLst xmlns:a="http://schemas.openxmlformats.org/drawingml/2006/main">
              <a:ext uri="{FF2B5EF4-FFF2-40B4-BE49-F238E27FC236}">
                <a16:creationId xmlns:a16="http://schemas.microsoft.com/office/drawing/2014/main" id="{60CFE553-0AB8-41D4-A7BD-CFFDAB47B5BC}"/>
              </a:ext>
            </a:extLst>
          </p:cNvPr>
          <p:cNvSpPr>
            <a:spLocks xmlns:a="http://schemas.openxmlformats.org/drawingml/2006/main" noGrp="1"/>
          </p:cNvSpPr>
          <p:nvPr/>
        </p:nvSpPr>
        <p:spPr>
          <a:xfrm xmlns:a="http://schemas.openxmlformats.org/drawingml/2006/main">
            <a:off x="685800" y="185737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700" b="1">
                <a:solidFill>
                  <a:srgbClr val="FFD166"/>
                </a:solidFill>
                <a:latin typeface="Avenir Next"/>
                <a:ea typeface="Avenir Next"/>
                <a:cs typeface="Avenir Next"/>
              </a:defRPr>
            </a:pPr>
            <a:r>
              <a:rPr sz="2700" b="1">
                <a:solidFill>
                  <a:srgbClr val="FFD166"/>
                </a:solidFill>
                <a:latin typeface="Avenir Next"/>
                <a:ea typeface="Avenir Next"/>
                <a:cs typeface="Avenir Next"/>
              </a:rPr>
              <a:t>¿Tu evidencia permite comprobarlo?</a:t>
            </a:r>
          </a:p>
        </p:txBody>
      </p:sp>
      <p:sp>
        <p:nvSpPr>
          <p:cNvPr id="22" name="contenido">
            <a:extLst xmlns:a="http://schemas.openxmlformats.org/drawingml/2006/main">
              <a:ext uri="{FF2B5EF4-FFF2-40B4-BE49-F238E27FC236}">
                <a16:creationId xmlns:a16="http://schemas.microsoft.com/office/drawing/2014/main" id="{3E31187B-955C-48C8-865D-F5FFD0B211ED}"/>
              </a:ext>
            </a:extLst>
          </p:cNvPr>
          <p:cNvSpPr>
            <a:spLocks xmlns:a="http://schemas.openxmlformats.org/drawingml/2006/main" noGrp="1"/>
          </p:cNvSpPr>
          <p:nvPr/>
        </p:nvSpPr>
        <p:spPr>
          <a:xfrm xmlns:a="http://schemas.openxmlformats.org/drawingml/2006/main">
            <a:off x="685800" y="2752725"/>
            <a:ext cx="106680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1">
                <a:solidFill>
                  <a:srgbClr val="FFD166"/>
                </a:solidFill>
                <a:latin typeface="Avenir Next"/>
                <a:ea typeface="Avenir Next"/>
                <a:cs typeface="Avenir Next"/>
              </a:defRPr>
            </a:pPr>
            <a:r>
              <a:rPr sz="2100" b="1">
                <a:solidFill>
                  <a:srgbClr val="FFD166"/>
                </a:solidFill>
                <a:latin typeface="Avenir Next"/>
                <a:ea typeface="Avenir Next"/>
                <a:cs typeface="Avenir Next"/>
              </a:rPr>
              <a:t>Cinco cuentas: 100% y dinero distribuido según el calendario.</a:t>
            </a:r>
          </a:p>
        </p:txBody>
      </p:sp>
      <p:sp>
        <p:nvSpPr>
          <p:cNvPr id="23" name="contenido">
            <a:extLst xmlns:a="http://schemas.openxmlformats.org/drawingml/2006/main">
              <a:ext uri="{FF2B5EF4-FFF2-40B4-BE49-F238E27FC236}">
                <a16:creationId xmlns:a16="http://schemas.microsoft.com/office/drawing/2014/main" id="{9C9B4F56-B95D-4B83-8C06-C9A37E315A0B}"/>
              </a:ext>
            </a:extLst>
          </p:cNvPr>
          <p:cNvSpPr>
            <a:spLocks xmlns:a="http://schemas.openxmlformats.org/drawingml/2006/main" noGrp="1"/>
          </p:cNvSpPr>
          <p:nvPr/>
        </p:nvSpPr>
        <p:spPr>
          <a:xfrm xmlns:a="http://schemas.openxmlformats.org/drawingml/2006/main">
            <a:off x="685800" y="3524250"/>
            <a:ext cx="106680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0">
                <a:solidFill>
                  <a:srgbClr val="FFFFFF"/>
                </a:solidFill>
                <a:latin typeface="Avenir Next"/>
                <a:ea typeface="Avenir Next"/>
                <a:cs typeface="Avenir Next"/>
              </a:defRPr>
            </a:pPr>
            <a:r>
              <a:rPr sz="2100" b="0">
                <a:solidFill>
                  <a:srgbClr val="FFFFFF"/>
                </a:solidFill>
                <a:latin typeface="Avenir Next"/>
                <a:ea typeface="Avenir Next"/>
                <a:cs typeface="Avenir Next"/>
              </a:rPr>
              <a:t>Doce meses, fórmulas y plazo con unidad correcta.</a:t>
            </a:r>
          </a:p>
        </p:txBody>
      </p:sp>
      <p:sp>
        <p:nvSpPr>
          <p:cNvPr id="24" name="contenido">
            <a:extLst xmlns:a="http://schemas.openxmlformats.org/drawingml/2006/main">
              <a:ext uri="{FF2B5EF4-FFF2-40B4-BE49-F238E27FC236}">
                <a16:creationId xmlns:a16="http://schemas.microsoft.com/office/drawing/2014/main" id="{90660B72-0CF8-4AB5-B7DB-3E91742B52C0}"/>
              </a:ext>
            </a:extLst>
          </p:cNvPr>
          <p:cNvSpPr>
            <a:spLocks xmlns:a="http://schemas.openxmlformats.org/drawingml/2006/main" noGrp="1"/>
          </p:cNvSpPr>
          <p:nvPr/>
        </p:nvSpPr>
        <p:spPr>
          <a:xfrm xmlns:a="http://schemas.openxmlformats.org/drawingml/2006/main">
            <a:off x="685800" y="4295775"/>
            <a:ext cx="106680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0">
                <a:solidFill>
                  <a:srgbClr val="FFFFFF"/>
                </a:solidFill>
                <a:latin typeface="Avenir Next"/>
                <a:ea typeface="Avenir Next"/>
                <a:cs typeface="Avenir Next"/>
              </a:defRPr>
            </a:pPr>
            <a:r>
              <a:rPr sz="2100" b="0">
                <a:solidFill>
                  <a:srgbClr val="FFFFFF"/>
                </a:solidFill>
                <a:latin typeface="Avenir Next"/>
                <a:ea typeface="Avenir Next"/>
                <a:cs typeface="Avenir Next"/>
              </a:rPr>
              <a:t>Dos pruebas propias y una decisión con razón.</a:t>
            </a:r>
          </a:p>
        </p:txBody>
      </p:sp>
      <p:sp>
        <p:nvSpPr>
          <p:cNvPr id="25" name="contenido">
            <a:extLst xmlns:a="http://schemas.openxmlformats.org/drawingml/2006/main">
              <a:ext uri="{FF2B5EF4-FFF2-40B4-BE49-F238E27FC236}">
                <a16:creationId xmlns:a16="http://schemas.microsoft.com/office/drawing/2014/main" id="{F4476CDC-A209-43D5-873A-D21CCE654C10}"/>
              </a:ext>
            </a:extLst>
          </p:cNvPr>
          <p:cNvSpPr>
            <a:spLocks xmlns:a="http://schemas.openxmlformats.org/drawingml/2006/main" noGrp="1"/>
          </p:cNvSpPr>
          <p:nvPr/>
        </p:nvSpPr>
        <p:spPr>
          <a:xfrm xmlns:a="http://schemas.openxmlformats.org/drawingml/2006/main">
            <a:off x="685800" y="52863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b="1">
                <a:solidFill>
                  <a:srgbClr val="FF7EB6"/>
                </a:solidFill>
                <a:latin typeface="Avenir Next"/>
                <a:ea typeface="Avenir Next"/>
                <a:cs typeface="Avenir Next"/>
              </a:defRPr>
            </a:pPr>
            <a:r>
              <a:rPr sz="2100" b="1">
                <a:solidFill>
                  <a:srgbClr val="FF7EB6"/>
                </a:solidFill>
                <a:latin typeface="Avenir Next"/>
                <a:ea typeface="Avenir Next"/>
                <a:cs typeface="Avenir Next"/>
              </a:rPr>
              <a:t>“Al detectar un error sentí __. Para continuar hice __”.</a:t>
            </a:r>
          </a:p>
        </p:txBody>
      </p:sp>
      <p:sp>
        <p:nvSpPr>
          <p:cNvPr id="26" name="contenido">
            <a:extLst xmlns:a="http://schemas.openxmlformats.org/drawingml/2006/main">
              <a:ext uri="{FF2B5EF4-FFF2-40B4-BE49-F238E27FC236}">
                <a16:creationId xmlns:a16="http://schemas.microsoft.com/office/drawing/2014/main" id="{70E5DCD3-78DE-4C82-8FE6-091A634FF638}"/>
              </a:ext>
            </a:extLst>
          </p:cNvPr>
          <p:cNvSpPr>
            <a:spLocks xmlns:a="http://schemas.openxmlformats.org/drawingml/2006/main" noGrp="1"/>
          </p:cNvSpPr>
          <p:nvPr/>
        </p:nvSpPr>
        <p:spPr>
          <a:xfrm xmlns:a="http://schemas.openxmlformats.org/drawingml/2006/main">
            <a:off x="685800" y="5838825"/>
            <a:ext cx="10477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725" b="0">
                <a:solidFill>
                  <a:srgbClr val="63E7DE"/>
                </a:solidFill>
                <a:latin typeface="Avenir Next"/>
                <a:ea typeface="Avenir Next"/>
                <a:cs typeface="Avenir Next"/>
              </a:defRPr>
            </a:pPr>
            <a:r>
              <a:rPr sz="1725" b="0">
                <a:solidFill>
                  <a:srgbClr val="63E7DE"/>
                </a:solidFill>
                <a:latin typeface="Avenir Next"/>
                <a:ea typeface="Avenir Next"/>
                <a:cs typeface="Avenir Next"/>
              </a:rPr>
              <a:t>Min 88: el archivo abre y conserva sus fórmulas.</a:t>
            </a:r>
          </a:p>
        </p:txBody>
      </p:sp>
    </p:spTree>
    <p:extLst>
      <p:ext uri="{BB962C8B-B14F-4D97-AF65-F5344CB8AC3E}">
        <p14:creationId xmlns:p14="http://schemas.microsoft.com/office/powerpoint/2010/main" val="495155164"/>
      </p:ext>
    </p:extLst>
  </p:cSld>
</p:sld>
</file>

<file path=ppt/slides/slide22.xml><?xml version="1.0" encoding="utf-8"?>
<p:sld xmlns:p="http://schemas.openxmlformats.org/presentationml/2006/main">
  <p:cSld>
    <p:bg>
      <p:bgPr>
        <a:solidFill xmlns:a="http://schemas.openxmlformats.org/drawingml/2006/main">
          <a:srgbClr val="3C1778"/>
        </a:solidFill>
      </p:bgPr>
    </p:bg>
    <p:spTree>
      <p:nvGrpSpPr>
        <p:cNvPr id="1" name=""/>
        <p:cNvGrpSpPr/>
        <p:nvPr/>
      </p:nvGrpSpPr>
      <p:grpSpPr>
        <a:xfrm xmlns:a="http://schemas.openxmlformats.org/drawingml/2006/main"/>
      </p:grpSpPr>
      <p:sp>
        <p:nvSpPr>
          <p:cNvPr id="20" name="Rectángulo 19">
            <a:extLst xmlns:a="http://schemas.openxmlformats.org/drawingml/2006/main">
              <a:ext uri="{FF2B5EF4-FFF2-40B4-BE49-F238E27FC236}">
                <a16:creationId xmlns:a16="http://schemas.microsoft.com/office/drawing/2014/main" id="{DB37F085-83B0-4535-BFEB-0FC744F3290D}"/>
              </a:ext>
            </a:extLst>
          </p:cNvPr>
          <p:cNvSpPr>
            <a:spLocks xmlns:a="http://schemas.openxmlformats.org/drawingml/2006/main" noGrp="1"/>
          </p:cNvSpPr>
          <p:nvPr/>
        </p:nvSpPr>
        <p:spPr>
          <a:xfrm xmlns:a="http://schemas.openxmlformats.org/drawingml/2006/main">
            <a:off x="0" y="0"/>
            <a:ext cx="12192000" cy="1066800"/>
          </a:xfrm>
          <a:prstGeom xmlns:a="http://schemas.openxmlformats.org/drawingml/2006/main" prst="rect">
            <a:avLst/>
          </a:prstGeom>
          <a:solidFill xmlns:a="http://schemas.openxmlformats.org/drawingml/2006/main">
            <a:srgbClr val="4B218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Rectángulo 1">
            <a:extLst xmlns:a="http://schemas.openxmlformats.org/drawingml/2006/main">
              <a:ext uri="{FF2B5EF4-FFF2-40B4-BE49-F238E27FC236}">
                <a16:creationId xmlns:a16="http://schemas.microsoft.com/office/drawing/2014/main" id="{C5AFB5DD-D38B-421E-BBDA-6951C6B348A6}"/>
              </a:ext>
            </a:extLst>
          </p:cNvPr>
          <p:cNvSpPr>
            <a:spLocks xmlns:a="http://schemas.openxmlformats.org/drawingml/2006/main" noGrp="1"/>
          </p:cNvSpPr>
          <p:nvPr/>
        </p:nvSpPr>
        <p:spPr>
          <a:xfrm xmlns:a="http://schemas.openxmlformats.org/drawingml/2006/main">
            <a:off x="476250" y="266700"/>
            <a:ext cx="266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SEMANA 02   22/22</a:t>
            </a:r>
          </a:p>
        </p:txBody>
      </p:sp>
      <p:sp>
        <p:nvSpPr>
          <p:cNvPr id="3" name="Rectángulo 2">
            <a:extLst xmlns:a="http://schemas.openxmlformats.org/drawingml/2006/main">
              <a:ext uri="{FF2B5EF4-FFF2-40B4-BE49-F238E27FC236}">
                <a16:creationId xmlns:a16="http://schemas.microsoft.com/office/drawing/2014/main" id="{F1C33768-F320-4648-823A-13F26607E554}"/>
              </a:ext>
            </a:extLst>
          </p:cNvPr>
          <p:cNvSpPr>
            <a:spLocks xmlns:a="http://schemas.openxmlformats.org/drawingml/2006/main" noGrp="1"/>
          </p:cNvSpPr>
          <p:nvPr/>
        </p:nvSpPr>
        <p:spPr>
          <a:xfrm xmlns:a="http://schemas.openxmlformats.org/drawingml/2006/main">
            <a:off x="7524750" y="266700"/>
            <a:ext cx="419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E9DFFF"/>
                </a:solidFill>
                <a:latin typeface="Avenir Next"/>
                <a:ea typeface="Avenir Next"/>
                <a:cs typeface="Avenir Next"/>
              </a:defRPr>
            </a:pPr>
            <a:r>
              <a:rPr sz="1050" b="1" i="0">
                <a:solidFill>
                  <a:srgbClr val="E9DFFF"/>
                </a:solidFill>
                <a:latin typeface="Avenir Next"/>
                <a:ea typeface="Avenir Next"/>
                <a:cs typeface="Avenir Next"/>
              </a:rPr>
              <a:t>OPCIONAL</a:t>
            </a:r>
          </a:p>
        </p:txBody>
      </p:sp>
      <p:sp>
        <p:nvSpPr>
          <p:cNvPr id="4" name="Rectángulo 3">
            <a:extLst xmlns:a="http://schemas.openxmlformats.org/drawingml/2006/main">
              <a:ext uri="{FF2B5EF4-FFF2-40B4-BE49-F238E27FC236}">
                <a16:creationId xmlns:a16="http://schemas.microsoft.com/office/drawing/2014/main" id="{BABB1FF7-BA73-4CD4-A5B9-F3C88319F568}"/>
              </a:ext>
            </a:extLst>
          </p:cNvPr>
          <p:cNvSpPr>
            <a:spLocks xmlns:a="http://schemas.openxmlformats.org/drawingml/2006/main" noGrp="1"/>
          </p:cNvSpPr>
          <p:nvPr/>
        </p:nvSpPr>
        <p:spPr>
          <a:xfrm xmlns:a="http://schemas.openxmlformats.org/drawingml/2006/main">
            <a:off x="476250" y="628650"/>
            <a:ext cx="1104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2550" b="1" i="0">
                <a:solidFill>
                  <a:srgbClr val="FFFFFF"/>
                </a:solidFill>
                <a:latin typeface="Avenir Next"/>
                <a:ea typeface="Avenir Next"/>
                <a:cs typeface="Avenir Next"/>
              </a:defRPr>
            </a:pPr>
            <a:r>
              <a:rPr sz="2550" b="1" i="0">
                <a:solidFill>
                  <a:srgbClr val="FFFFFF"/>
                </a:solidFill>
                <a:latin typeface="Avenir Next"/>
                <a:ea typeface="Avenir Next"/>
                <a:cs typeface="Avenir Next"/>
              </a:rPr>
              <a:t>Extensión: un calendario de 52 pagos</a:t>
            </a:r>
          </a:p>
        </p:txBody>
      </p:sp>
      <p:sp>
        <p:nvSpPr>
          <p:cNvPr id="5" name="Rectángulo 4">
            <a:extLst xmlns:a="http://schemas.openxmlformats.org/drawingml/2006/main">
              <a:ext uri="{FF2B5EF4-FFF2-40B4-BE49-F238E27FC236}">
                <a16:creationId xmlns:a16="http://schemas.microsoft.com/office/drawing/2014/main" id="{EFC6DC2B-EAE5-49B6-83EE-A8B44E7BC1B9}"/>
              </a:ext>
            </a:extLst>
          </p:cNvPr>
          <p:cNvSpPr>
            <a:spLocks xmlns:a="http://schemas.openxmlformats.org/drawingml/2006/main" noGrp="1"/>
          </p:cNvSpPr>
          <p:nvPr/>
        </p:nvSpPr>
        <p:spPr>
          <a:xfrm xmlns:a="http://schemas.openxmlformats.org/drawingml/2006/main">
            <a:off x="476250" y="1238250"/>
            <a:ext cx="11239500" cy="3810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6" name="Rectángulo 5">
            <a:extLst xmlns:a="http://schemas.openxmlformats.org/drawingml/2006/main">
              <a:ext uri="{FF2B5EF4-FFF2-40B4-BE49-F238E27FC236}">
                <a16:creationId xmlns:a16="http://schemas.microsoft.com/office/drawing/2014/main" id="{7840FE5E-ECE3-4B44-84E1-D8ACFDCF7895}"/>
              </a:ext>
            </a:extLst>
          </p:cNvPr>
          <p:cNvSpPr>
            <a:spLocks xmlns:a="http://schemas.openxmlformats.org/drawingml/2006/main" noGrp="1"/>
          </p:cNvSpPr>
          <p:nvPr/>
        </p:nvSpPr>
        <p:spPr>
          <a:xfrm xmlns:a="http://schemas.openxmlformats.org/drawingml/2006/main">
            <a:off x="10401300" y="1333500"/>
            <a:ext cx="1314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975" b="1" i="0">
                <a:solidFill>
                  <a:srgbClr val="E9DFFF"/>
                </a:solidFill>
                <a:latin typeface="Avenir Next"/>
                <a:ea typeface="Avenir Next"/>
                <a:cs typeface="Avenir Next"/>
              </a:defRPr>
            </a:pPr>
            <a:r>
              <a:rPr sz="975" b="1" i="0">
                <a:solidFill>
                  <a:srgbClr val="E9DFFF"/>
                </a:solidFill>
                <a:latin typeface="Avenir Next"/>
                <a:ea typeface="Avenir Next"/>
                <a:cs typeface="Avenir Next"/>
              </a:rPr>
              <a:t>Opcional</a:t>
            </a:r>
          </a:p>
        </p:txBody>
      </p:sp>
      <p:sp>
        <p:nvSpPr>
          <p:cNvPr id="7" name="Rectángulo 6">
            <a:extLst xmlns:a="http://schemas.openxmlformats.org/drawingml/2006/main">
              <a:ext uri="{FF2B5EF4-FFF2-40B4-BE49-F238E27FC236}">
                <a16:creationId xmlns:a16="http://schemas.microsoft.com/office/drawing/2014/main" id="{F285592A-98D1-467D-90D8-429D27024B7D}"/>
              </a:ext>
            </a:extLst>
          </p:cNvPr>
          <p:cNvSpPr>
            <a:spLocks xmlns:a="http://schemas.openxmlformats.org/drawingml/2006/main" noGrp="1"/>
          </p:cNvSpPr>
          <p:nvPr/>
        </p:nvSpPr>
        <p:spPr>
          <a:xfrm xmlns:a="http://schemas.openxmlformats.org/drawingml/2006/main">
            <a:off x="457200" y="6286500"/>
            <a:ext cx="11277600" cy="19050"/>
          </a:xfrm>
          <a:prstGeom xmlns:a="http://schemas.openxmlformats.org/drawingml/2006/main" prst="rect">
            <a:avLst/>
          </a:prstGeom>
          <a:solidFill xmlns:a="http://schemas.openxmlformats.org/drawingml/2006/main">
            <a:srgbClr val="7451B6"/>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8" name="Rectángulo 7">
            <a:extLst xmlns:a="http://schemas.openxmlformats.org/drawingml/2006/main">
              <a:ext uri="{FF2B5EF4-FFF2-40B4-BE49-F238E27FC236}">
                <a16:creationId xmlns:a16="http://schemas.microsoft.com/office/drawing/2014/main" id="{DB3112CA-3F66-45FB-97A2-B9B6B75FB469}"/>
              </a:ext>
            </a:extLst>
          </p:cNvPr>
          <p:cNvSpPr>
            <a:spLocks xmlns:a="http://schemas.openxmlformats.org/drawingml/2006/main" noGrp="1"/>
          </p:cNvSpPr>
          <p:nvPr/>
        </p:nvSpPr>
        <p:spPr>
          <a:xfrm xmlns:a="http://schemas.openxmlformats.org/drawingml/2006/main">
            <a:off x="476250" y="6438900"/>
            <a:ext cx="647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l">
              <a:buNone/>
              <a:defRPr sz="1050" b="1" i="0">
                <a:solidFill>
                  <a:srgbClr val="63E7DE"/>
                </a:solidFill>
                <a:latin typeface="Avenir Next"/>
                <a:ea typeface="Avenir Next"/>
                <a:cs typeface="Avenir Next"/>
              </a:defRPr>
            </a:pPr>
            <a:r>
              <a:rPr sz="1050" b="1" i="0">
                <a:solidFill>
                  <a:srgbClr val="63E7DE"/>
                </a:solidFill>
                <a:latin typeface="Avenir Next"/>
                <a:ea typeface="Avenir Next"/>
                <a:cs typeface="Avenir Next"/>
              </a:rPr>
              <a:t>ANALIZAR   Comparar supuestos</a:t>
            </a:r>
          </a:p>
        </p:txBody>
      </p:sp>
      <p:sp>
        <p:nvSpPr>
          <p:cNvPr id="9" name="Rectángulo 8">
            <a:extLst xmlns:a="http://schemas.openxmlformats.org/drawingml/2006/main">
              <a:ext uri="{FF2B5EF4-FFF2-40B4-BE49-F238E27FC236}">
                <a16:creationId xmlns:a16="http://schemas.microsoft.com/office/drawing/2014/main" id="{0063C9C5-25EC-4712-9A2E-50486481DEA1}"/>
              </a:ext>
            </a:extLst>
          </p:cNvPr>
          <p:cNvSpPr>
            <a:spLocks xmlns:a="http://schemas.openxmlformats.org/drawingml/2006/main" noGrp="1"/>
          </p:cNvSpPr>
          <p:nvPr/>
        </p:nvSpPr>
        <p:spPr>
          <a:xfrm xmlns:a="http://schemas.openxmlformats.org/drawingml/2006/main">
            <a:off x="6953250" y="6438900"/>
            <a:ext cx="476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440" tIns="28575" rIns="91440" bIns="0" anchor="t">
            <a:noAutofit/>
          </a:bodyPr>
          <a:lstStyle xmlns:a="http://schemas.openxmlformats.org/drawingml/2006/main"/>
          <a:p xmlns:a="http://schemas.openxmlformats.org/drawingml/2006/main">
            <a:pPr algn="r">
              <a:buNone/>
              <a:defRPr sz="1050" b="1" i="0">
                <a:solidFill>
                  <a:srgbClr val="FFFFFF"/>
                </a:solidFill>
                <a:latin typeface="Avenir Next"/>
                <a:ea typeface="Avenir Next"/>
                <a:cs typeface="Avenir Next"/>
              </a:defRPr>
            </a:pPr>
            <a:r>
              <a:rPr sz="1050" b="1" i="0">
                <a:solidFill>
                  <a:srgbClr val="FFFFFF"/>
                </a:solidFill>
                <a:latin typeface="Avenir Next"/>
                <a:ea typeface="Avenir Next"/>
                <a:cs typeface="Avenir Next"/>
              </a:rPr>
              <a:t>Extensión opcional, fuera de los 90 min</a:t>
            </a:r>
          </a:p>
        </p:txBody>
      </p:sp>
      <p:graphicFrame>
        <p:nvGraphicFramePr>
          <p:cNvPr id="34" name="Tabla 33">
            <a:extLst xmlns:a="http://schemas.openxmlformats.org/drawingml/2006/main">
              <a:ext uri="{FF2B5EF4-FFF2-40B4-BE49-F238E27FC236}">
                <a16:creationId xmlns:a16="http://schemas.microsoft.com/office/drawing/2014/main" id="{40DEFBF9-0CDC-43BB-A64B-B5AD5A0474E5}"/>
              </a:ext>
            </a:extLst>
          </p:cNvPr>
          <p:cNvGraphicFramePr/>
          <p:nvPr/>
        </p:nvGraphicFramePr>
        <p:xfrm>
          <a:off xmlns:a="http://schemas.openxmlformats.org/drawingml/2006/main" x="628650" y="2143125"/>
          <a:ext xmlns:a="http://schemas.openxmlformats.org/drawingml/2006/main" cx="10934700" cy="2057400"/>
        </p:xfrm>
        <a:graphic xmlns:a="http://schemas.openxmlformats.org/drawingml/2006/main">
          <a:graphicData uri="http://schemas.openxmlformats.org/drawingml/2006/table">
            <a:tbl>
              <a:tblPr/>
              <a:tblGrid>
                <a:gridCol w="7000875"/>
                <a:gridCol w="1619250"/>
                <a:gridCol w="2314575"/>
              </a:tblGrid>
              <a:tr h="685800">
                <a:tc>
                  <a:txBody>
                    <a:bodyPr/>
                    <a:lstStyle/>
                    <a:p>
                      <a:pPr algn="l">
                        <a:buNone/>
                      </a:pPr>
                      <a:r>
                        <a:rPr sz="1950" b="1">
                          <a:solidFill>
                            <a:srgbClr val="63E7DE"/>
                          </a:solidFill>
                          <a:latin typeface="Avenir Next"/>
                          <a:ea typeface="Avenir Next"/>
                          <a:cs typeface="Avenir Next"/>
                        </a:rPr>
                        <a:t>Modelo de ejemplo</a:t>
                      </a:r>
                    </a:p>
                  </a:txBody>
                  <a:tcPr marL="114300" marR="114300" marT="47625" marB="47625" anchor="ctr">
                    <a:solidFill>
                      <a:srgbClr val="4B218D"/>
                    </a:solidFill>
                  </a:tcPr>
                </a:tc>
                <a:tc>
                  <a:txBody>
                    <a:bodyPr/>
                    <a:lstStyle/>
                    <a:p>
                      <a:pPr algn="l">
                        <a:buNone/>
                      </a:pPr>
                      <a:r>
                        <a:rPr sz="1950" b="1">
                          <a:solidFill>
                            <a:srgbClr val="63E7DE"/>
                          </a:solidFill>
                          <a:latin typeface="Avenir Next"/>
                          <a:ea typeface="Avenir Next"/>
                          <a:cs typeface="Avenir Next"/>
                        </a:rPr>
                        <a:t>Pagos</a:t>
                      </a:r>
                    </a:p>
                  </a:txBody>
                  <a:tcPr marL="114300" marR="114300" marT="47625" marB="47625" anchor="ctr">
                    <a:solidFill>
                      <a:srgbClr val="4B218D"/>
                    </a:solidFill>
                  </a:tcPr>
                </a:tc>
                <a:tc>
                  <a:txBody>
                    <a:bodyPr/>
                    <a:lstStyle/>
                    <a:p>
                      <a:pPr algn="l">
                        <a:buNone/>
                      </a:pPr>
                      <a:r>
                        <a:rPr sz="1950" b="1">
                          <a:solidFill>
                            <a:srgbClr val="63E7DE"/>
                          </a:solidFill>
                          <a:latin typeface="Avenir Next"/>
                          <a:ea typeface="Avenir Next"/>
                          <a:cs typeface="Avenir Next"/>
                        </a:rPr>
                        <a:t>Total a $10</a:t>
                      </a:r>
                    </a:p>
                  </a:txBody>
                  <a:tcPr marL="114300" marR="114300" marT="47625" marB="47625" anchor="ctr">
                    <a:solidFill>
                      <a:srgbClr val="4B218D"/>
                    </a:solidFill>
                  </a:tcPr>
                </a:tc>
              </a:tr>
              <a:tr h="685800">
                <a:tc>
                  <a:txBody>
                    <a:bodyPr/>
                    <a:lstStyle/>
                    <a:p>
                      <a:pPr algn="l">
                        <a:buNone/>
                      </a:pPr>
                      <a:r>
                        <a:rPr sz="1950">
                          <a:solidFill>
                            <a:srgbClr val="FFFFFF"/>
                          </a:solidFill>
                          <a:latin typeface="Avenir Next"/>
                          <a:ea typeface="Avenir Next"/>
                          <a:cs typeface="Avenir Next"/>
                        </a:rPr>
                        <a:t>Plantilla: 12 meses × 4</a:t>
                      </a:r>
                    </a:p>
                  </a:txBody>
                  <a:tcPr marL="114300" marR="114300" marT="47625" marB="47625" anchor="ctr">
                    <a:solidFill>
                      <a:srgbClr val="27104E"/>
                    </a:solidFill>
                  </a:tcPr>
                </a:tc>
                <a:tc>
                  <a:txBody>
                    <a:bodyPr/>
                    <a:lstStyle/>
                    <a:p>
                      <a:pPr algn="l">
                        <a:buNone/>
                      </a:pPr>
                      <a:r>
                        <a:rPr sz="1950">
                          <a:solidFill>
                            <a:srgbClr val="FFFFFF"/>
                          </a:solidFill>
                          <a:latin typeface="Avenir Next"/>
                          <a:ea typeface="Avenir Next"/>
                          <a:cs typeface="Avenir Next"/>
                        </a:rPr>
                        <a:t>48</a:t>
                      </a:r>
                    </a:p>
                  </a:txBody>
                  <a:tcPr marL="114300" marR="114300" marT="47625" marB="47625" anchor="ctr">
                    <a:solidFill>
                      <a:srgbClr val="27104E"/>
                    </a:solidFill>
                  </a:tcPr>
                </a:tc>
                <a:tc>
                  <a:txBody>
                    <a:bodyPr/>
                    <a:lstStyle/>
                    <a:p>
                      <a:pPr algn="l">
                        <a:buNone/>
                      </a:pPr>
                      <a:r>
                        <a:rPr sz="1950">
                          <a:solidFill>
                            <a:srgbClr val="FFFFFF"/>
                          </a:solidFill>
                          <a:latin typeface="Avenir Next"/>
                          <a:ea typeface="Avenir Next"/>
                          <a:cs typeface="Avenir Next"/>
                        </a:rPr>
                        <a:t>$480</a:t>
                      </a:r>
                    </a:p>
                  </a:txBody>
                  <a:tcPr marL="114300" marR="114300" marT="47625" marB="47625" anchor="ctr">
                    <a:solidFill>
                      <a:srgbClr val="27104E"/>
                    </a:solidFill>
                  </a:tcPr>
                </a:tc>
              </a:tr>
              <a:tr h="685800">
                <a:tc>
                  <a:txBody>
                    <a:bodyPr/>
                    <a:lstStyle/>
                    <a:p>
                      <a:pPr algn="l">
                        <a:buNone/>
                      </a:pPr>
                      <a:r>
                        <a:rPr sz="1950">
                          <a:solidFill>
                            <a:srgbClr val="FFFFFF"/>
                          </a:solidFill>
                          <a:latin typeface="Avenir Next"/>
                          <a:ea typeface="Avenir Next"/>
                          <a:cs typeface="Avenir Next"/>
                        </a:rPr>
                        <a:t>Alternativa: 4 meses × 5 + 8 meses × 4</a:t>
                      </a:r>
                    </a:p>
                  </a:txBody>
                  <a:tcPr marL="114300" marR="114300" marT="47625" marB="47625" anchor="ctr">
                    <a:solidFill>
                      <a:srgbClr val="27104E"/>
                    </a:solidFill>
                  </a:tcPr>
                </a:tc>
                <a:tc>
                  <a:txBody>
                    <a:bodyPr/>
                    <a:lstStyle/>
                    <a:p>
                      <a:pPr algn="l">
                        <a:buNone/>
                      </a:pPr>
                      <a:r>
                        <a:rPr sz="1950">
                          <a:solidFill>
                            <a:srgbClr val="FFFFFF"/>
                          </a:solidFill>
                          <a:latin typeface="Avenir Next"/>
                          <a:ea typeface="Avenir Next"/>
                          <a:cs typeface="Avenir Next"/>
                        </a:rPr>
                        <a:t>52</a:t>
                      </a:r>
                    </a:p>
                  </a:txBody>
                  <a:tcPr marL="114300" marR="114300" marT="47625" marB="47625" anchor="ctr">
                    <a:solidFill>
                      <a:srgbClr val="27104E"/>
                    </a:solidFill>
                  </a:tcPr>
                </a:tc>
                <a:tc>
                  <a:txBody>
                    <a:bodyPr/>
                    <a:lstStyle/>
                    <a:p>
                      <a:pPr algn="l">
                        <a:buNone/>
                      </a:pPr>
                      <a:r>
                        <a:rPr sz="1950">
                          <a:solidFill>
                            <a:srgbClr val="FFFFFF"/>
                          </a:solidFill>
                          <a:latin typeface="Avenir Next"/>
                          <a:ea typeface="Avenir Next"/>
                          <a:cs typeface="Avenir Next"/>
                        </a:rPr>
                        <a:t>$520</a:t>
                      </a:r>
                    </a:p>
                  </a:txBody>
                  <a:tcPr marL="114300" marR="114300" marT="47625" marB="47625" anchor="ctr">
                    <a:solidFill>
                      <a:srgbClr val="27104E"/>
                    </a:solidFill>
                  </a:tcPr>
                </a:tc>
              </a:tr>
            </a:tbl>
          </a:graphicData>
        </a:graphic>
      </p:graphicFrame>
      <p:sp>
        <p:nvSpPr>
          <p:cNvPr id="22" name="contenido">
            <a:extLst xmlns:a="http://schemas.openxmlformats.org/drawingml/2006/main">
              <a:ext uri="{FF2B5EF4-FFF2-40B4-BE49-F238E27FC236}">
                <a16:creationId xmlns:a16="http://schemas.microsoft.com/office/drawing/2014/main" id="{E37CE95D-782A-47A1-AEF1-04F1E6533937}"/>
              </a:ext>
            </a:extLst>
          </p:cNvPr>
          <p:cNvSpPr>
            <a:spLocks xmlns:a="http://schemas.openxmlformats.org/drawingml/2006/main" noGrp="1"/>
          </p:cNvSpPr>
          <p:nvPr/>
        </p:nvSpPr>
        <p:spPr>
          <a:xfrm xmlns:a="http://schemas.openxmlformats.org/drawingml/2006/main">
            <a:off x="685800" y="4705350"/>
            <a:ext cx="10572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550" b="1">
                <a:solidFill>
                  <a:srgbClr val="FFD166"/>
                </a:solidFill>
                <a:latin typeface="Avenir Next"/>
                <a:ea typeface="Avenir Next"/>
                <a:cs typeface="Avenir Next"/>
              </a:defRPr>
            </a:pPr>
            <a:r>
              <a:rPr sz="2550" b="1">
                <a:solidFill>
                  <a:srgbClr val="FFD166"/>
                </a:solidFill>
                <a:latin typeface="Avenir Next"/>
                <a:ea typeface="Avenir Next"/>
                <a:cs typeface="Avenir Next"/>
              </a:rPr>
              <a:t>Diferencia: 4 pagos adicionales × $10 = $40</a:t>
            </a:r>
          </a:p>
        </p:txBody>
      </p:sp>
      <p:sp>
        <p:nvSpPr>
          <p:cNvPr id="23" name="contenido">
            <a:extLst xmlns:a="http://schemas.openxmlformats.org/drawingml/2006/main">
              <a:ext uri="{FF2B5EF4-FFF2-40B4-BE49-F238E27FC236}">
                <a16:creationId xmlns:a16="http://schemas.microsoft.com/office/drawing/2014/main" id="{634144EB-F7B6-46D4-9F14-CA336131A65F}"/>
              </a:ext>
            </a:extLst>
          </p:cNvPr>
          <p:cNvSpPr>
            <a:spLocks xmlns:a="http://schemas.openxmlformats.org/drawingml/2006/main" noGrp="1"/>
          </p:cNvSpPr>
          <p:nvPr/>
        </p:nvSpPr>
        <p:spPr>
          <a:xfrm xmlns:a="http://schemas.openxmlformats.org/drawingml/2006/main">
            <a:off x="685800" y="55340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b="0">
                <a:solidFill>
                  <a:srgbClr val="63E7DE"/>
                </a:solidFill>
                <a:latin typeface="Avenir Next"/>
                <a:ea typeface="Avenir Next"/>
                <a:cs typeface="Avenir Next"/>
              </a:defRPr>
            </a:pPr>
            <a:r>
              <a:rPr sz="1875" b="0">
                <a:solidFill>
                  <a:srgbClr val="63E7DE"/>
                </a:solidFill>
                <a:latin typeface="Avenir Next"/>
                <a:ea typeface="Avenir Next"/>
                <a:cs typeface="Avenir Next"/>
              </a:rPr>
              <a:t>El calendario alternativo debe figurar en Datos de PEDIR.</a:t>
            </a:r>
          </a:p>
          <a:p xmlns:a="http://schemas.openxmlformats.org/drawingml/2006/main">
            <a:pPr>
              <a:buNone/>
              <a:defRPr sz="1875" b="0">
                <a:solidFill>
                  <a:srgbClr val="63E7DE"/>
                </a:solidFill>
                <a:latin typeface="Avenir Next"/>
                <a:ea typeface="Avenir Next"/>
                <a:cs typeface="Avenir Next"/>
              </a:defRPr>
            </a:pPr>
            <a:r>
              <a:rPr sz="1875" b="0">
                <a:solidFill>
                  <a:srgbClr val="63E7DE"/>
                </a:solidFill>
                <a:latin typeface="Avenir Next"/>
                <a:ea typeface="Avenir Next"/>
                <a:cs typeface="Avenir Next"/>
              </a:rPr>
              <a:t>Un calendario real necesita fecha de inicio y frecuencia.</a:t>
            </a:r>
          </a:p>
        </p:txBody>
      </p:sp>
    </p:spTree>
    <p:extLst>
      <p:ext uri="{BB962C8B-B14F-4D97-AF65-F5344CB8AC3E}">
        <p14:creationId xmlns:p14="http://schemas.microsoft.com/office/powerpoint/2010/main" val="49515516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2026-10-31T17:52:01.4790000Z</dcterms:created>
  <dcterms:modified xsi:type="dcterms:W3CDTF">2026-10-31T17:52:01.4790000Z</dcterms:modified>
</coreProperties>
</file>